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71" r:id="rId3"/>
    <p:sldId id="265" r:id="rId4"/>
    <p:sldId id="269" r:id="rId5"/>
    <p:sldId id="277" r:id="rId6"/>
    <p:sldId id="282" r:id="rId7"/>
    <p:sldId id="281" r:id="rId8"/>
    <p:sldId id="279" r:id="rId9"/>
    <p:sldId id="280" r:id="rId10"/>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k Thorning" initials="MT" lastIdx="3" clrIdx="0">
    <p:extLst>
      <p:ext uri="{19B8F6BF-5375-455C-9EA6-DF929625EA0E}">
        <p15:presenceInfo xmlns:p15="http://schemas.microsoft.com/office/powerpoint/2012/main" userId="57448c066db28c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0618" autoAdjust="0"/>
  </p:normalViewPr>
  <p:slideViewPr>
    <p:cSldViewPr>
      <p:cViewPr varScale="1">
        <p:scale>
          <a:sx n="79" d="100"/>
          <a:sy n="79" d="100"/>
        </p:scale>
        <p:origin x="758" y="82"/>
      </p:cViewPr>
      <p:guideLst>
        <p:guide pos="3839"/>
        <p:guide orient="horz" pos="2160"/>
      </p:guideLst>
    </p:cSldViewPr>
  </p:slideViewPr>
  <p:notesTextViewPr>
    <p:cViewPr>
      <p:scale>
        <a:sx n="1" d="1"/>
        <a:sy n="1" d="1"/>
      </p:scale>
      <p:origin x="0" y="0"/>
    </p:cViewPr>
  </p:notesTextViewPr>
  <p:notesViewPr>
    <p:cSldViewPr>
      <p:cViewPr varScale="1">
        <p:scale>
          <a:sx n="153" d="100"/>
          <a:sy n="153" d="100"/>
        </p:scale>
        <p:origin x="5870" y="1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EDE586-D62F-4A80-8852-2FA7810E85E8}" type="datetime1">
              <a:rPr lang="da-DK" smtClean="0"/>
              <a:t>29-08-2019</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dirty="0"/>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a-DK"/>
              <a:t>‹nr.›</a:t>
            </a:fld>
            <a:endParaRPr lang="da-DK"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1"/>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88A33-E1A5-44B5-8D47-49A434170258}" type="datetime1">
              <a:rPr lang="da-DK" noProof="1" dirty="0" smtClean="0"/>
              <a:pPr/>
              <a:t>29-08-2019</a:t>
            </a:fld>
            <a:endParaRPr lang="da-DK" noProof="1"/>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1"/>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1"/>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da-DK" noProof="1" dirty="0" smtClean="0"/>
              <a:t>‹nr.›</a:t>
            </a:fld>
            <a:endParaRPr lang="da-DK" noProof="1"/>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1</a:t>
            </a:fld>
            <a:endParaRPr lang="da-DK" dirty="0"/>
          </a:p>
        </p:txBody>
      </p:sp>
    </p:spTree>
    <p:extLst>
      <p:ext uri="{BB962C8B-B14F-4D97-AF65-F5344CB8AC3E}">
        <p14:creationId xmlns:p14="http://schemas.microsoft.com/office/powerpoint/2010/main" val="406989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2</a:t>
            </a:fld>
            <a:endParaRPr lang="da-DK" dirty="0"/>
          </a:p>
        </p:txBody>
      </p:sp>
    </p:spTree>
    <p:extLst>
      <p:ext uri="{BB962C8B-B14F-4D97-AF65-F5344CB8AC3E}">
        <p14:creationId xmlns:p14="http://schemas.microsoft.com/office/powerpoint/2010/main" val="348226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Spørgerunde, som kort skal indikere hvor meget akkumuleret viden der er i rummet – hvad ved vi tilsammen om netværk? </a:t>
            </a:r>
            <a:br>
              <a:rPr lang="da-DK" dirty="0"/>
            </a:b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Hvilke barrierer er der oftest i forhold til at komme i gang med at netværke? Vores egne overbevisninger og begrænsninger – og hvad har vi tidligere oplevet har virket/ikke virket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Hvad bidrager ”jeg” med – øvelse for alle med en post-it. Tænk over hvad ”jeg” bringer med til fællesskabet, og hvilken værdi har det.</a:t>
            </a:r>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3</a:t>
            </a:fld>
            <a:endParaRPr lang="da-DK"/>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4</a:t>
            </a:fld>
            <a:endParaRPr lang="da-DK" dirty="0"/>
          </a:p>
        </p:txBody>
      </p:sp>
    </p:spTree>
    <p:extLst>
      <p:ext uri="{BB962C8B-B14F-4D97-AF65-F5344CB8AC3E}">
        <p14:creationId xmlns:p14="http://schemas.microsoft.com/office/powerpoint/2010/main" val="369226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Dunbar number – hvor mange relationer kan et menneske kapere. Der er en kognitiv grænse på 150 personer for mennesker med en gennemsnitlig IQ. </a:t>
            </a:r>
            <a:r>
              <a:rPr lang="da-DK" i="1" dirty="0"/>
              <a:t>”T</a:t>
            </a:r>
            <a:r>
              <a:rPr lang="en-US" sz="1200" b="0" i="1" kern="1200" dirty="0">
                <a:solidFill>
                  <a:schemeClr val="tx1">
                    <a:lumMod val="50000"/>
                  </a:schemeClr>
                </a:solidFill>
                <a:effectLst/>
                <a:latin typeface="+mn-lt"/>
                <a:ea typeface="+mn-ea"/>
                <a:cs typeface="+mn-cs"/>
              </a:rPr>
              <a:t>he number of people you would not feel embarrassed about joining uninvited for a drink if you happened to bump into them in a bar”</a:t>
            </a:r>
            <a:endParaRPr lang="da-DK" i="1"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Stanley </a:t>
            </a:r>
            <a:r>
              <a:rPr lang="da-DK" dirty="0" err="1"/>
              <a:t>Milgram</a:t>
            </a:r>
            <a:r>
              <a:rPr lang="da-DK" dirty="0"/>
              <a:t> om ”</a:t>
            </a:r>
            <a:r>
              <a:rPr lang="en-US" sz="1200" b="0" i="0" kern="1200" dirty="0">
                <a:solidFill>
                  <a:schemeClr val="tx1">
                    <a:lumMod val="50000"/>
                  </a:schemeClr>
                </a:solidFill>
                <a:effectLst/>
                <a:latin typeface="+mn-lt"/>
                <a:ea typeface="+mn-ea"/>
                <a:cs typeface="+mn-cs"/>
              </a:rPr>
              <a:t>The six degrees of separation” </a:t>
            </a:r>
            <a:r>
              <a:rPr lang="en-US" sz="1200" b="0" i="0" kern="1200" dirty="0" err="1">
                <a:solidFill>
                  <a:schemeClr val="tx1">
                    <a:lumMod val="50000"/>
                  </a:schemeClr>
                </a:solidFill>
                <a:effectLst/>
                <a:latin typeface="+mn-lt"/>
                <a:ea typeface="+mn-ea"/>
                <a:cs typeface="+mn-cs"/>
              </a:rPr>
              <a:t>eller</a:t>
            </a:r>
            <a:r>
              <a:rPr lang="en-US" sz="1200" b="0" i="0" kern="1200" dirty="0">
                <a:solidFill>
                  <a:schemeClr val="tx1">
                    <a:lumMod val="50000"/>
                  </a:schemeClr>
                </a:solidFill>
                <a:effectLst/>
                <a:latin typeface="+mn-lt"/>
                <a:ea typeface="+mn-ea"/>
                <a:cs typeface="+mn-cs"/>
              </a:rPr>
              <a:t> “Small World Syndrome”, </a:t>
            </a:r>
            <a:r>
              <a:rPr lang="en-US" sz="1200" b="0" i="0" kern="1200" dirty="0" err="1">
                <a:solidFill>
                  <a:schemeClr val="tx1">
                    <a:lumMod val="50000"/>
                  </a:schemeClr>
                </a:solidFill>
                <a:effectLst/>
                <a:latin typeface="+mn-lt"/>
                <a:ea typeface="+mn-ea"/>
                <a:cs typeface="+mn-cs"/>
              </a:rPr>
              <a:t>som</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beskriver</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hvordan</a:t>
            </a:r>
            <a:r>
              <a:rPr lang="en-US" sz="1200" b="0" i="0" kern="1200" dirty="0">
                <a:solidFill>
                  <a:schemeClr val="tx1">
                    <a:lumMod val="50000"/>
                  </a:schemeClr>
                </a:solidFill>
                <a:effectLst/>
                <a:latin typeface="+mn-lt"/>
                <a:ea typeface="+mn-ea"/>
                <a:cs typeface="+mn-cs"/>
              </a:rPr>
              <a:t> der max. </a:t>
            </a:r>
            <a:r>
              <a:rPr lang="en-US" sz="1200" b="0" i="0" kern="1200" dirty="0" err="1">
                <a:solidFill>
                  <a:schemeClr val="tx1">
                    <a:lumMod val="50000"/>
                  </a:schemeClr>
                </a:solidFill>
                <a:effectLst/>
                <a:latin typeface="+mn-lt"/>
                <a:ea typeface="+mn-ea"/>
                <a:cs typeface="+mn-cs"/>
              </a:rPr>
              <a:t>er</a:t>
            </a:r>
            <a:r>
              <a:rPr lang="en-US" sz="1200" b="0" i="0" kern="1200" dirty="0">
                <a:solidFill>
                  <a:schemeClr val="tx1">
                    <a:lumMod val="50000"/>
                  </a:schemeClr>
                </a:solidFill>
                <a:effectLst/>
                <a:latin typeface="+mn-lt"/>
                <a:ea typeface="+mn-ea"/>
                <a:cs typeface="+mn-cs"/>
              </a:rPr>
              <a:t> 6 </a:t>
            </a:r>
            <a:r>
              <a:rPr lang="en-US" sz="1200" b="0" i="0" kern="1200" dirty="0" err="1">
                <a:solidFill>
                  <a:schemeClr val="tx1">
                    <a:lumMod val="50000"/>
                  </a:schemeClr>
                </a:solidFill>
                <a:effectLst/>
                <a:latin typeface="+mn-lt"/>
                <a:ea typeface="+mn-ea"/>
                <a:cs typeface="+mn-cs"/>
              </a:rPr>
              <a:t>relationer</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mellem</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alle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mennesker</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i</a:t>
            </a:r>
            <a:r>
              <a:rPr lang="en-US" sz="1200" b="0" i="0" kern="1200" dirty="0">
                <a:solidFill>
                  <a:schemeClr val="tx1">
                    <a:lumMod val="50000"/>
                  </a:schemeClr>
                </a:solidFill>
                <a:effectLst/>
                <a:latin typeface="+mn-lt"/>
                <a:ea typeface="+mn-ea"/>
                <a:cs typeface="+mn-cs"/>
              </a:rPr>
              <a:t> USA. </a:t>
            </a:r>
            <a:r>
              <a:rPr lang="en-US" sz="1200" b="0" i="0" kern="1200" dirty="0" err="1">
                <a:solidFill>
                  <a:schemeClr val="tx1">
                    <a:lumMod val="50000"/>
                  </a:schemeClr>
                </a:solidFill>
                <a:effectLst/>
                <a:latin typeface="+mn-lt"/>
                <a:ea typeface="+mn-ea"/>
                <a:cs typeface="+mn-cs"/>
              </a:rPr>
              <a:t>Gammel</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undersøgelse</a:t>
            </a:r>
            <a:r>
              <a:rPr lang="en-US" sz="1200" b="0" i="0" kern="1200" dirty="0">
                <a:solidFill>
                  <a:schemeClr val="tx1">
                    <a:lumMod val="50000"/>
                  </a:schemeClr>
                </a:solidFill>
                <a:effectLst/>
                <a:latin typeface="+mn-lt"/>
                <a:ea typeface="+mn-ea"/>
                <a:cs typeface="+mn-cs"/>
              </a:rPr>
              <a:t>, men </a:t>
            </a:r>
            <a:r>
              <a:rPr lang="en-US" sz="1200" b="0" i="0" kern="1200" dirty="0" err="1">
                <a:solidFill>
                  <a:schemeClr val="tx1">
                    <a:lumMod val="50000"/>
                  </a:schemeClr>
                </a:solidFill>
                <a:effectLst/>
                <a:latin typeface="+mn-lt"/>
                <a:ea typeface="+mn-ea"/>
                <a:cs typeface="+mn-cs"/>
              </a:rPr>
              <a:t>interessant</a:t>
            </a:r>
            <a:r>
              <a:rPr lang="en-US" sz="1200" b="0" i="0" kern="1200" dirty="0">
                <a:solidFill>
                  <a:schemeClr val="tx1">
                    <a:lumMod val="50000"/>
                  </a:schemeClr>
                </a:solidFill>
                <a:effectLst/>
                <a:latin typeface="+mn-lt"/>
                <a:ea typeface="+mn-ea"/>
                <a:cs typeface="+mn-cs"/>
              </a:rPr>
              <a:t> I den </a:t>
            </a:r>
            <a:r>
              <a:rPr lang="en-US" sz="1200" b="0" i="0" kern="1200" dirty="0" err="1">
                <a:solidFill>
                  <a:schemeClr val="tx1">
                    <a:lumMod val="50000"/>
                  </a:schemeClr>
                </a:solidFill>
                <a:effectLst/>
                <a:latin typeface="+mn-lt"/>
                <a:ea typeface="+mn-ea"/>
                <a:cs typeface="+mn-cs"/>
              </a:rPr>
              <a:t>forstand</a:t>
            </a:r>
            <a:r>
              <a:rPr lang="en-US" sz="1200" b="0" i="0" kern="1200" dirty="0">
                <a:solidFill>
                  <a:schemeClr val="tx1">
                    <a:lumMod val="50000"/>
                  </a:schemeClr>
                </a:solidFill>
                <a:effectLst/>
                <a:latin typeface="+mn-lt"/>
                <a:ea typeface="+mn-ea"/>
                <a:cs typeface="+mn-cs"/>
              </a:rPr>
              <a:t> at vi </a:t>
            </a:r>
            <a:r>
              <a:rPr lang="en-US" sz="1200" b="0" i="0" kern="1200" dirty="0" err="1">
                <a:solidFill>
                  <a:schemeClr val="tx1">
                    <a:lumMod val="50000"/>
                  </a:schemeClr>
                </a:solidFill>
                <a:effectLst/>
                <a:latin typeface="+mn-lt"/>
                <a:ea typeface="+mn-ea"/>
                <a:cs typeface="+mn-cs"/>
              </a:rPr>
              <a:t>kan</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række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ud</a:t>
            </a:r>
            <a:r>
              <a:rPr lang="en-US" sz="1200" b="0" i="0" kern="1200" dirty="0">
                <a:solidFill>
                  <a:schemeClr val="tx1">
                    <a:lumMod val="50000"/>
                  </a:schemeClr>
                </a:solidFill>
                <a:effectLst/>
                <a:latin typeface="+mn-lt"/>
                <a:ea typeface="+mn-ea"/>
                <a:cs typeface="+mn-cs"/>
              </a:rPr>
              <a:t> I </a:t>
            </a:r>
            <a:r>
              <a:rPr lang="en-US" sz="1200" b="0" i="0" kern="1200" dirty="0" err="1">
                <a:solidFill>
                  <a:schemeClr val="tx1">
                    <a:lumMod val="50000"/>
                  </a:schemeClr>
                </a:solidFill>
                <a:effectLst/>
                <a:latin typeface="+mn-lt"/>
                <a:ea typeface="+mn-ea"/>
                <a:cs typeface="+mn-cs"/>
              </a:rPr>
              <a:t>vores</a:t>
            </a:r>
            <a:r>
              <a:rPr lang="en-US" sz="1200" b="0" i="0" kern="1200" dirty="0">
                <a:solidFill>
                  <a:schemeClr val="tx1">
                    <a:lumMod val="50000"/>
                  </a:schemeClr>
                </a:solidFill>
                <a:effectLst/>
                <a:latin typeface="+mn-lt"/>
                <a:ea typeface="+mn-ea"/>
                <a:cs typeface="+mn-cs"/>
              </a:rPr>
              <a:t> netværke og </a:t>
            </a:r>
            <a:r>
              <a:rPr lang="en-US" sz="1200" b="0" i="0" kern="1200" dirty="0" err="1">
                <a:solidFill>
                  <a:schemeClr val="tx1">
                    <a:lumMod val="50000"/>
                  </a:schemeClr>
                </a:solidFill>
                <a:effectLst/>
                <a:latin typeface="+mn-lt"/>
                <a:ea typeface="+mn-ea"/>
                <a:cs typeface="+mn-cs"/>
              </a:rPr>
              <a:t>nå</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rigtig</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langt</a:t>
            </a:r>
            <a:r>
              <a:rPr lang="en-US" sz="1200" b="0" i="0" kern="1200" dirty="0">
                <a:solidFill>
                  <a:schemeClr val="tx1">
                    <a:lumMod val="50000"/>
                  </a:schemeClr>
                </a:solidFill>
                <a:effectLst/>
                <a:latin typeface="+mn-lt"/>
                <a:ea typeface="+mn-ea"/>
                <a:cs typeface="+mn-cs"/>
              </a:rPr>
              <a:t> på </a:t>
            </a:r>
            <a:r>
              <a:rPr lang="en-US" sz="1200" b="0" i="0" kern="1200" dirty="0" err="1">
                <a:solidFill>
                  <a:schemeClr val="tx1">
                    <a:lumMod val="50000"/>
                  </a:schemeClr>
                </a:solidFill>
                <a:effectLst/>
                <a:latin typeface="+mn-lt"/>
                <a:ea typeface="+mn-ea"/>
                <a:cs typeface="+mn-cs"/>
              </a:rPr>
              <a:t>kort</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tid</a:t>
            </a:r>
            <a:r>
              <a:rPr lang="en-US" sz="1200" b="0" i="0" kern="1200" dirty="0">
                <a:solidFill>
                  <a:schemeClr val="tx1">
                    <a:lumMod val="50000"/>
                  </a:schemeClr>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50000"/>
                </a:schemeClr>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lumMod val="50000"/>
                  </a:schemeClr>
                </a:solidFill>
                <a:effectLst/>
                <a:latin typeface="+mn-lt"/>
                <a:ea typeface="+mn-ea"/>
                <a:cs typeface="+mn-cs"/>
              </a:rPr>
              <a:t>Hvorfor</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er</a:t>
            </a:r>
            <a:r>
              <a:rPr lang="en-US" sz="1200" b="0" i="0" kern="1200" dirty="0">
                <a:solidFill>
                  <a:schemeClr val="tx1">
                    <a:lumMod val="50000"/>
                  </a:schemeClr>
                </a:solidFill>
                <a:effectLst/>
                <a:latin typeface="+mn-lt"/>
                <a:ea typeface="+mn-ea"/>
                <a:cs typeface="+mn-cs"/>
              </a:rPr>
              <a:t> det </a:t>
            </a:r>
            <a:r>
              <a:rPr lang="en-US" sz="1200" b="0" i="0" kern="1200" dirty="0" err="1">
                <a:solidFill>
                  <a:schemeClr val="tx1">
                    <a:lumMod val="50000"/>
                  </a:schemeClr>
                </a:solidFill>
                <a:effectLst/>
                <a:latin typeface="+mn-lt"/>
                <a:ea typeface="+mn-ea"/>
                <a:cs typeface="+mn-cs"/>
              </a:rPr>
              <a:t>vigtigt</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Fordi</a:t>
            </a:r>
            <a:r>
              <a:rPr lang="en-US" sz="1200" b="0" i="0" kern="1200" dirty="0">
                <a:solidFill>
                  <a:schemeClr val="tx1">
                    <a:lumMod val="50000"/>
                  </a:schemeClr>
                </a:solidFill>
                <a:effectLst/>
                <a:latin typeface="+mn-lt"/>
                <a:ea typeface="+mn-ea"/>
                <a:cs typeface="+mn-cs"/>
              </a:rPr>
              <a:t> vi </a:t>
            </a:r>
            <a:r>
              <a:rPr lang="en-US" sz="1200" b="0" i="0" kern="1200" dirty="0" err="1">
                <a:solidFill>
                  <a:schemeClr val="tx1">
                    <a:lumMod val="50000"/>
                  </a:schemeClr>
                </a:solidFill>
                <a:effectLst/>
                <a:latin typeface="+mn-lt"/>
                <a:ea typeface="+mn-ea"/>
                <a:cs typeface="+mn-cs"/>
              </a:rPr>
              <a:t>skal</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være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lidt</a:t>
            </a:r>
            <a:r>
              <a:rPr lang="en-US" sz="1200" b="0" i="0" kern="1200" dirty="0">
                <a:solidFill>
                  <a:schemeClr val="tx1">
                    <a:lumMod val="50000"/>
                  </a:schemeClr>
                </a:solidFill>
                <a:effectLst/>
                <a:latin typeface="+mn-lt"/>
                <a:ea typeface="+mn-ea"/>
                <a:cs typeface="+mn-cs"/>
              </a:rPr>
              <a:t> selective med </a:t>
            </a:r>
            <a:r>
              <a:rPr lang="en-US" sz="1200" b="0" i="0" kern="1200" dirty="0" err="1">
                <a:solidFill>
                  <a:schemeClr val="tx1">
                    <a:lumMod val="50000"/>
                  </a:schemeClr>
                </a:solidFill>
                <a:effectLst/>
                <a:latin typeface="+mn-lt"/>
                <a:ea typeface="+mn-ea"/>
                <a:cs typeface="+mn-cs"/>
              </a:rPr>
              <a:t>hvem</a:t>
            </a:r>
            <a:r>
              <a:rPr lang="en-US" sz="1200" b="0" i="0" kern="1200" dirty="0">
                <a:solidFill>
                  <a:schemeClr val="tx1">
                    <a:lumMod val="50000"/>
                  </a:schemeClr>
                </a:solidFill>
                <a:effectLst/>
                <a:latin typeface="+mn-lt"/>
                <a:ea typeface="+mn-ea"/>
                <a:cs typeface="+mn-cs"/>
              </a:rPr>
              <a:t> vi har I den </a:t>
            </a:r>
            <a:r>
              <a:rPr lang="en-US" sz="1200" b="0" i="0" kern="1200" dirty="0" err="1">
                <a:solidFill>
                  <a:schemeClr val="tx1">
                    <a:lumMod val="50000"/>
                  </a:schemeClr>
                </a:solidFill>
                <a:effectLst/>
                <a:latin typeface="+mn-lt"/>
                <a:ea typeface="+mn-ea"/>
                <a:cs typeface="+mn-cs"/>
              </a:rPr>
              <a:t>nære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cirkel</a:t>
            </a:r>
            <a:r>
              <a:rPr lang="en-US" sz="1200" b="0" i="0" kern="1200" dirty="0">
                <a:solidFill>
                  <a:schemeClr val="tx1">
                    <a:lumMod val="50000"/>
                  </a:schemeClr>
                </a:solidFill>
                <a:effectLst/>
                <a:latin typeface="+mn-lt"/>
                <a:ea typeface="+mn-ea"/>
                <a:cs typeface="+mn-cs"/>
              </a:rPr>
              <a:t> og </a:t>
            </a:r>
            <a:r>
              <a:rPr lang="en-US" sz="1200" b="0" i="0" kern="1200" dirty="0" err="1">
                <a:solidFill>
                  <a:schemeClr val="tx1">
                    <a:lumMod val="50000"/>
                  </a:schemeClr>
                </a:solidFill>
                <a:effectLst/>
                <a:latin typeface="+mn-lt"/>
                <a:ea typeface="+mn-ea"/>
                <a:cs typeface="+mn-cs"/>
              </a:rPr>
              <a:t>hvem</a:t>
            </a:r>
            <a:r>
              <a:rPr lang="en-US" sz="1200" b="0" i="0" kern="1200" dirty="0">
                <a:solidFill>
                  <a:schemeClr val="tx1">
                    <a:lumMod val="50000"/>
                  </a:schemeClr>
                </a:solidFill>
                <a:effectLst/>
                <a:latin typeface="+mn-lt"/>
                <a:ea typeface="+mn-ea"/>
                <a:cs typeface="+mn-cs"/>
              </a:rPr>
              <a:t> vi har I den </a:t>
            </a:r>
            <a:r>
              <a:rPr lang="en-US" sz="1200" b="0" i="0" kern="1200" dirty="0" err="1">
                <a:solidFill>
                  <a:schemeClr val="tx1">
                    <a:lumMod val="50000"/>
                  </a:schemeClr>
                </a:solidFill>
                <a:effectLst/>
                <a:latin typeface="+mn-lt"/>
                <a:ea typeface="+mn-ea"/>
                <a:cs typeface="+mn-cs"/>
              </a:rPr>
              <a:t>perifære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cirkel</a:t>
            </a:r>
            <a:r>
              <a:rPr lang="en-US" sz="1200" b="0" i="0" kern="1200" dirty="0">
                <a:solidFill>
                  <a:schemeClr val="tx1">
                    <a:lumMod val="50000"/>
                  </a:schemeClr>
                </a:solidFill>
                <a:effectLst/>
                <a:latin typeface="+mn-lt"/>
                <a:ea typeface="+mn-ea"/>
                <a:cs typeface="+mn-cs"/>
              </a:rPr>
              <a:t>. Der </a:t>
            </a:r>
            <a:r>
              <a:rPr lang="en-US" sz="1200" b="0" i="0" kern="1200" dirty="0" err="1">
                <a:solidFill>
                  <a:schemeClr val="tx1">
                    <a:lumMod val="50000"/>
                  </a:schemeClr>
                </a:solidFill>
                <a:effectLst/>
                <a:latin typeface="+mn-lt"/>
                <a:ea typeface="+mn-ea"/>
                <a:cs typeface="+mn-cs"/>
              </a:rPr>
              <a:t>er</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ikke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nødvendigvis</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plads</a:t>
            </a:r>
            <a:r>
              <a:rPr lang="en-US" sz="1200" b="0" i="0" kern="1200" dirty="0">
                <a:solidFill>
                  <a:schemeClr val="tx1">
                    <a:lumMod val="50000"/>
                  </a:schemeClr>
                </a:solidFill>
                <a:effectLst/>
                <a:latin typeface="+mn-lt"/>
                <a:ea typeface="+mn-ea"/>
                <a:cs typeface="+mn-cs"/>
              </a:rPr>
              <a:t> til </a:t>
            </a:r>
            <a:r>
              <a:rPr lang="en-US" sz="1200" b="0" i="0" kern="1200" dirty="0" err="1">
                <a:solidFill>
                  <a:schemeClr val="tx1">
                    <a:lumMod val="50000"/>
                  </a:schemeClr>
                </a:solidFill>
                <a:effectLst/>
                <a:latin typeface="+mn-lt"/>
                <a:ea typeface="+mn-ea"/>
                <a:cs typeface="+mn-cs"/>
              </a:rPr>
              <a:t>alle</a:t>
            </a:r>
            <a:r>
              <a:rPr lang="en-US" sz="1200" b="0" i="0" kern="1200" dirty="0">
                <a:solidFill>
                  <a:schemeClr val="tx1">
                    <a:lumMod val="50000"/>
                  </a:schemeClr>
                </a:solidFill>
                <a:effectLst/>
                <a:latin typeface="+mn-lt"/>
                <a:ea typeface="+mn-ea"/>
                <a:cs typeface="+mn-cs"/>
              </a:rPr>
              <a:t> dem der </a:t>
            </a:r>
            <a:r>
              <a:rPr lang="en-US" sz="1200" b="0" i="0" kern="1200" dirty="0" err="1">
                <a:solidFill>
                  <a:schemeClr val="tx1">
                    <a:lumMod val="50000"/>
                  </a:schemeClr>
                </a:solidFill>
                <a:effectLst/>
                <a:latin typeface="+mn-lt"/>
                <a:ea typeface="+mn-ea"/>
                <a:cs typeface="+mn-cs"/>
              </a:rPr>
              <a:t>gerne</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vil</a:t>
            </a:r>
            <a:r>
              <a:rPr lang="en-US" sz="1200" b="0" i="0" kern="1200" dirty="0">
                <a:solidFill>
                  <a:schemeClr val="tx1">
                    <a:lumMod val="50000"/>
                  </a:schemeClr>
                </a:solidFill>
                <a:effectLst/>
                <a:latin typeface="+mn-lt"/>
                <a:ea typeface="+mn-ea"/>
                <a:cs typeface="+mn-cs"/>
              </a:rPr>
              <a:t> </a:t>
            </a:r>
            <a:r>
              <a:rPr lang="en-US" sz="1200" b="0" i="0" kern="1200" dirty="0" err="1">
                <a:solidFill>
                  <a:schemeClr val="tx1">
                    <a:lumMod val="50000"/>
                  </a:schemeClr>
                </a:solidFill>
                <a:effectLst/>
                <a:latin typeface="+mn-lt"/>
                <a:ea typeface="+mn-ea"/>
                <a:cs typeface="+mn-cs"/>
              </a:rPr>
              <a:t>være</a:t>
            </a:r>
            <a:r>
              <a:rPr lang="en-US" sz="1200" b="0" i="0" kern="1200" dirty="0">
                <a:solidFill>
                  <a:schemeClr val="tx1">
                    <a:lumMod val="50000"/>
                  </a:schemeClr>
                </a:solidFill>
                <a:effectLst/>
                <a:latin typeface="+mn-lt"/>
                <a:ea typeface="+mn-ea"/>
                <a:cs typeface="+mn-cs"/>
              </a:rPr>
              <a:t> der… </a:t>
            </a:r>
            <a:endParaRPr lang="da-DK" dirty="0"/>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5</a:t>
            </a:fld>
            <a:endParaRPr lang="da-DK"/>
          </a:p>
        </p:txBody>
      </p:sp>
    </p:spTree>
    <p:extLst>
      <p:ext uri="{BB962C8B-B14F-4D97-AF65-F5344CB8AC3E}">
        <p14:creationId xmlns:p14="http://schemas.microsoft.com/office/powerpoint/2010/main" val="276560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
            </a:r>
            <a:br>
              <a:rPr lang="da-DK" dirty="0"/>
            </a:br>
            <a:r>
              <a:rPr lang="da-DK" dirty="0"/>
              <a:t>Adam Grant om at være en ”giver” en ”</a:t>
            </a:r>
            <a:r>
              <a:rPr lang="da-DK" dirty="0" err="1"/>
              <a:t>taker</a:t>
            </a:r>
            <a:r>
              <a:rPr lang="da-DK" dirty="0"/>
              <a:t>” eller en ”matcher” (en der giver til dig hvis du giver til mig) – og hvorfor det er vigtigt. Testen viser bare helt kort hvorfor det er så vigtigt at vide om man er fokuseret på at give frem for at tage. Er det forkert at være en der ”tager”?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Adam Grant om at bruge ”5 </a:t>
            </a:r>
            <a:r>
              <a:rPr lang="da-DK" dirty="0" err="1"/>
              <a:t>minute</a:t>
            </a:r>
            <a:r>
              <a:rPr lang="da-DK" dirty="0"/>
              <a:t> </a:t>
            </a:r>
            <a:r>
              <a:rPr lang="da-DK" dirty="0" err="1"/>
              <a:t>favors</a:t>
            </a:r>
            <a:r>
              <a:rPr lang="da-DK" dirty="0"/>
              <a:t>” som et værktøj. Hvad kan man hjælpe andre med på 5 minutter? (ros, hente kaffe mv.) </a:t>
            </a:r>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6</a:t>
            </a:fld>
            <a:endParaRPr lang="da-DK"/>
          </a:p>
        </p:txBody>
      </p:sp>
    </p:spTree>
    <p:extLst>
      <p:ext uri="{BB962C8B-B14F-4D97-AF65-F5344CB8AC3E}">
        <p14:creationId xmlns:p14="http://schemas.microsoft.com/office/powerpoint/2010/main" val="219993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7</a:t>
            </a:fld>
            <a:endParaRPr lang="da-DK"/>
          </a:p>
        </p:txBody>
      </p:sp>
    </p:spTree>
    <p:extLst>
      <p:ext uri="{BB962C8B-B14F-4D97-AF65-F5344CB8AC3E}">
        <p14:creationId xmlns:p14="http://schemas.microsoft.com/office/powerpoint/2010/main" val="321604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8</a:t>
            </a:fld>
            <a:endParaRPr lang="da-DK"/>
          </a:p>
        </p:txBody>
      </p:sp>
    </p:spTree>
    <p:extLst>
      <p:ext uri="{BB962C8B-B14F-4D97-AF65-F5344CB8AC3E}">
        <p14:creationId xmlns:p14="http://schemas.microsoft.com/office/powerpoint/2010/main" val="123815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2588" y="685800"/>
            <a:ext cx="6092825" cy="3429000"/>
          </a:xfrm>
        </p:spPr>
      </p:sp>
      <p:sp>
        <p:nvSpPr>
          <p:cNvPr id="3" name="Pladsholder til no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10"/>
          </p:nvPr>
        </p:nvSpPr>
        <p:spPr/>
        <p:txBody>
          <a:bodyPr rtlCol="0"/>
          <a:lstStyle/>
          <a:p>
            <a:pPr rtl="0"/>
            <a:fld id="{3A2CC701-D80A-463B-8415-A85485312088}" type="slidenum">
              <a:rPr lang="da-DK" smtClean="0"/>
              <a:t>9</a:t>
            </a:fld>
            <a:endParaRPr lang="da-DK"/>
          </a:p>
        </p:txBody>
      </p:sp>
    </p:spTree>
    <p:extLst>
      <p:ext uri="{BB962C8B-B14F-4D97-AF65-F5344CB8AC3E}">
        <p14:creationId xmlns:p14="http://schemas.microsoft.com/office/powerpoint/2010/main" val="156115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5" name="Kombinationstegning 4" descr="Kort over Europa"/>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a-DK" noProof="1">
              <a:solidFill>
                <a:schemeClr val="lt1"/>
              </a:solidFill>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vl1pPr>
          </a:lstStyle>
          <a:p>
            <a:pPr rtl="0"/>
            <a:r>
              <a:rPr lang="da-DK" noProof="1"/>
              <a:t>Klik for at redigere titeltypografier i master</a:t>
            </a:r>
          </a:p>
        </p:txBody>
      </p:sp>
      <p:sp>
        <p:nvSpPr>
          <p:cNvPr id="3" name="Undertitel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1"/>
              <a:t>Klik for at redigere undertiteltypografien i masteren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1"/>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5" name="Pladsholder til sidefod 4"/>
          <p:cNvSpPr>
            <a:spLocks noGrp="1"/>
          </p:cNvSpPr>
          <p:nvPr>
            <p:ph type="ftr" sz="quarter" idx="11"/>
          </p:nvPr>
        </p:nvSpPr>
        <p:spPr/>
        <p:txBody>
          <a:bodyPr rtlCol="0"/>
          <a:lstStyle/>
          <a:p>
            <a:pPr rtl="0"/>
            <a:r>
              <a:rPr lang="da-DK" noProof="1"/>
              <a:t>Tilføj en sidefod</a:t>
            </a:r>
          </a:p>
        </p:txBody>
      </p:sp>
      <p:sp>
        <p:nvSpPr>
          <p:cNvPr id="4" name="Pladsholder til dato 3"/>
          <p:cNvSpPr>
            <a:spLocks noGrp="1"/>
          </p:cNvSpPr>
          <p:nvPr>
            <p:ph type="dt" sz="half" idx="10"/>
          </p:nvPr>
        </p:nvSpPr>
        <p:spPr/>
        <p:txBody>
          <a:bodyPr rtlCol="0"/>
          <a:lstStyle/>
          <a:p>
            <a:pPr rtl="0"/>
            <a:fld id="{D6FD40B2-2FCF-4363-A4E8-E0B30FC2BAB7}" type="datetime1">
              <a:rPr lang="da-DK" noProof="1" smtClean="0"/>
              <a:t>29-08-2019</a:t>
            </a:fld>
            <a:endParaRPr lang="da-DK" noProof="1"/>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85800"/>
            <a:ext cx="2134315" cy="5486400"/>
          </a:xfrm>
        </p:spPr>
        <p:txBody>
          <a:bodyPr vert="eaVert" rtlCol="0"/>
          <a:lstStyle/>
          <a:p>
            <a:pPr rtl="0"/>
            <a:r>
              <a:rPr lang="da-DK" noProof="1"/>
              <a:t>Klik for at redigere titeltypografier i master</a:t>
            </a:r>
          </a:p>
        </p:txBody>
      </p:sp>
      <p:sp>
        <p:nvSpPr>
          <p:cNvPr id="3" name="Pladsholder til lodret tekst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5" name="Pladsholder til sidefod 4"/>
          <p:cNvSpPr>
            <a:spLocks noGrp="1"/>
          </p:cNvSpPr>
          <p:nvPr>
            <p:ph type="ftr" sz="quarter" idx="11"/>
          </p:nvPr>
        </p:nvSpPr>
        <p:spPr/>
        <p:txBody>
          <a:bodyPr rtlCol="0"/>
          <a:lstStyle/>
          <a:p>
            <a:pPr rtl="0"/>
            <a:r>
              <a:rPr lang="da-DK" noProof="1"/>
              <a:t>Tilføj en sidefod</a:t>
            </a:r>
          </a:p>
        </p:txBody>
      </p:sp>
      <p:sp>
        <p:nvSpPr>
          <p:cNvPr id="4" name="Pladsholder til dato 3"/>
          <p:cNvSpPr>
            <a:spLocks noGrp="1"/>
          </p:cNvSpPr>
          <p:nvPr>
            <p:ph type="dt" sz="half" idx="10"/>
          </p:nvPr>
        </p:nvSpPr>
        <p:spPr/>
        <p:txBody>
          <a:bodyPr rtlCol="0"/>
          <a:lstStyle/>
          <a:p>
            <a:pPr rtl="0"/>
            <a:fld id="{AE2CB427-EB28-4C0B-BB44-675B95C8392F}" type="datetime1">
              <a:rPr lang="da-DK" noProof="1" smtClean="0"/>
              <a:t>29-08-2019</a:t>
            </a:fld>
            <a:endParaRPr lang="da-DK" noProof="1"/>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1"/>
              <a:t>Klik for at redigere titeltypografier i master</a:t>
            </a:r>
          </a:p>
        </p:txBody>
      </p:sp>
      <p:sp>
        <p:nvSpPr>
          <p:cNvPr id="3" name="Pladsholder til indhold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5" name="Pladsholder til sidefod 4"/>
          <p:cNvSpPr>
            <a:spLocks noGrp="1"/>
          </p:cNvSpPr>
          <p:nvPr>
            <p:ph type="ftr" sz="quarter" idx="11"/>
          </p:nvPr>
        </p:nvSpPr>
        <p:spPr/>
        <p:txBody>
          <a:bodyPr rtlCol="0"/>
          <a:lstStyle/>
          <a:p>
            <a:pPr rtl="0"/>
            <a:r>
              <a:rPr lang="da-DK" noProof="1"/>
              <a:t>Tilføj en sidefod</a:t>
            </a:r>
          </a:p>
        </p:txBody>
      </p:sp>
      <p:sp>
        <p:nvSpPr>
          <p:cNvPr id="4" name="Pladsholder til dato 3"/>
          <p:cNvSpPr>
            <a:spLocks noGrp="1"/>
          </p:cNvSpPr>
          <p:nvPr>
            <p:ph type="dt" sz="half" idx="10"/>
          </p:nvPr>
        </p:nvSpPr>
        <p:spPr/>
        <p:txBody>
          <a:bodyPr rtlCol="0"/>
          <a:lstStyle/>
          <a:p>
            <a:pPr rtl="0"/>
            <a:fld id="{F1EB638D-69BD-4FD0-83B5-686A4DE80B6A}" type="datetime1">
              <a:rPr lang="da-DK" noProof="1" smtClean="0"/>
              <a:t>29-08-2019</a:t>
            </a:fld>
            <a:endParaRPr lang="da-DK" noProof="1"/>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vl1pPr>
          </a:lstStyle>
          <a:p>
            <a:pPr rtl="0"/>
            <a:r>
              <a:rPr lang="da-DK" noProof="1"/>
              <a:t>Klik for at redigere titeltypografier i master</a:t>
            </a:r>
          </a:p>
        </p:txBody>
      </p:sp>
      <p:sp>
        <p:nvSpPr>
          <p:cNvPr id="3" name="Pladsholder til tekst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1"/>
              <a:t>Klik for at redigere teksttypografier i master</a:t>
            </a:r>
          </a:p>
        </p:txBody>
      </p:sp>
      <p:sp>
        <p:nvSpPr>
          <p:cNvPr id="5" name="Pladsholder til sidefod 4"/>
          <p:cNvSpPr>
            <a:spLocks noGrp="1"/>
          </p:cNvSpPr>
          <p:nvPr>
            <p:ph type="ftr" sz="quarter" idx="11"/>
          </p:nvPr>
        </p:nvSpPr>
        <p:spPr/>
        <p:txBody>
          <a:bodyPr rtlCol="0"/>
          <a:lstStyle/>
          <a:p>
            <a:pPr rtl="0"/>
            <a:r>
              <a:rPr lang="da-DK" noProof="1"/>
              <a:t>Tilføj en sidefod</a:t>
            </a:r>
          </a:p>
        </p:txBody>
      </p:sp>
      <p:sp>
        <p:nvSpPr>
          <p:cNvPr id="4" name="Pladsholder til dato 3"/>
          <p:cNvSpPr>
            <a:spLocks noGrp="1"/>
          </p:cNvSpPr>
          <p:nvPr>
            <p:ph type="dt" sz="half" idx="10"/>
          </p:nvPr>
        </p:nvSpPr>
        <p:spPr/>
        <p:txBody>
          <a:bodyPr rtlCol="0"/>
          <a:lstStyle/>
          <a:p>
            <a:pPr rtl="0"/>
            <a:fld id="{FD4FE6B3-609C-4BAB-8039-CBFE5C0E89E8}" type="datetime1">
              <a:rPr lang="da-DK" noProof="1" smtClean="0"/>
              <a:t>29-08-2019</a:t>
            </a:fld>
            <a:endParaRPr lang="da-DK" noProof="1"/>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1"/>
              <a:t>Klik for at redigere titeltypografier i master</a:t>
            </a:r>
          </a:p>
        </p:txBody>
      </p:sp>
      <p:sp>
        <p:nvSpPr>
          <p:cNvPr id="3" name="Pladsholder til indhold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4" name="Pladsholder til indhold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6" name="Pladsholder til sidefod 5"/>
          <p:cNvSpPr>
            <a:spLocks noGrp="1"/>
          </p:cNvSpPr>
          <p:nvPr>
            <p:ph type="ftr" sz="quarter" idx="11"/>
          </p:nvPr>
        </p:nvSpPr>
        <p:spPr/>
        <p:txBody>
          <a:bodyPr rtlCol="0"/>
          <a:lstStyle/>
          <a:p>
            <a:pPr rtl="0"/>
            <a:r>
              <a:rPr lang="da-DK" noProof="1"/>
              <a:t>Tilføj en sidefod</a:t>
            </a:r>
          </a:p>
        </p:txBody>
      </p:sp>
      <p:sp>
        <p:nvSpPr>
          <p:cNvPr id="5" name="Pladsholder til dato 4"/>
          <p:cNvSpPr>
            <a:spLocks noGrp="1"/>
          </p:cNvSpPr>
          <p:nvPr>
            <p:ph type="dt" sz="half" idx="10"/>
          </p:nvPr>
        </p:nvSpPr>
        <p:spPr/>
        <p:txBody>
          <a:bodyPr rtlCol="0"/>
          <a:lstStyle/>
          <a:p>
            <a:pPr rtl="0"/>
            <a:fld id="{F7EA64BD-3D1B-42CB-8330-550B8C01D8CA}" type="datetime1">
              <a:rPr lang="da-DK" noProof="1" smtClean="0"/>
              <a:t>29-08-2019</a:t>
            </a:fld>
            <a:endParaRPr lang="da-DK" noProof="1"/>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1"/>
              <a:t>Klik for at redigere titeltypografier i master</a:t>
            </a:r>
          </a:p>
        </p:txBody>
      </p:sp>
      <p:sp>
        <p:nvSpPr>
          <p:cNvPr id="3" name="Pladsholder til tekst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1"/>
              <a:t>Klik for at redigere i master</a:t>
            </a:r>
          </a:p>
        </p:txBody>
      </p:sp>
      <p:sp>
        <p:nvSpPr>
          <p:cNvPr id="4" name="Pladsholder til indhold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5" name="Pladsholder til tekst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1"/>
              <a:t>Klik for at redigere i master</a:t>
            </a:r>
          </a:p>
        </p:txBody>
      </p:sp>
      <p:sp>
        <p:nvSpPr>
          <p:cNvPr id="6" name="Pladsholder til indhold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8" name="Pladsholder til sidefod 7"/>
          <p:cNvSpPr>
            <a:spLocks noGrp="1"/>
          </p:cNvSpPr>
          <p:nvPr>
            <p:ph type="ftr" sz="quarter" idx="11"/>
          </p:nvPr>
        </p:nvSpPr>
        <p:spPr/>
        <p:txBody>
          <a:bodyPr rtlCol="0"/>
          <a:lstStyle/>
          <a:p>
            <a:pPr rtl="0"/>
            <a:r>
              <a:rPr lang="da-DK" noProof="1"/>
              <a:t>Tilføj en sidefod</a:t>
            </a:r>
          </a:p>
        </p:txBody>
      </p:sp>
      <p:sp>
        <p:nvSpPr>
          <p:cNvPr id="7" name="Pladsholder til dato 6"/>
          <p:cNvSpPr>
            <a:spLocks noGrp="1"/>
          </p:cNvSpPr>
          <p:nvPr>
            <p:ph type="dt" sz="half" idx="10"/>
          </p:nvPr>
        </p:nvSpPr>
        <p:spPr/>
        <p:txBody>
          <a:bodyPr rtlCol="0"/>
          <a:lstStyle/>
          <a:p>
            <a:pPr rtl="0"/>
            <a:fld id="{C729909B-781C-4CBA-AAA7-18D7A43F3AB4}" type="datetime1">
              <a:rPr lang="da-DK" noProof="1" smtClean="0"/>
              <a:t>29-08-2019</a:t>
            </a:fld>
            <a:endParaRPr lang="da-DK" noProof="1"/>
          </a:p>
        </p:txBody>
      </p:sp>
      <p:sp>
        <p:nvSpPr>
          <p:cNvPr id="9" name="Pladsholder til slidenummer 8"/>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1"/>
              <a:t>Klik for at redigere titeltypografier i master</a:t>
            </a:r>
          </a:p>
        </p:txBody>
      </p:sp>
      <p:sp>
        <p:nvSpPr>
          <p:cNvPr id="4" name="Pladsholder til sidefod 3"/>
          <p:cNvSpPr>
            <a:spLocks noGrp="1"/>
          </p:cNvSpPr>
          <p:nvPr>
            <p:ph type="ftr" sz="quarter" idx="11"/>
          </p:nvPr>
        </p:nvSpPr>
        <p:spPr/>
        <p:txBody>
          <a:bodyPr rtlCol="0"/>
          <a:lstStyle/>
          <a:p>
            <a:pPr rtl="0"/>
            <a:r>
              <a:rPr lang="da-DK" noProof="1"/>
              <a:t>Tilføj en sidefod</a:t>
            </a:r>
          </a:p>
        </p:txBody>
      </p:sp>
      <p:sp>
        <p:nvSpPr>
          <p:cNvPr id="3" name="Pladsholder til dato 2"/>
          <p:cNvSpPr>
            <a:spLocks noGrp="1"/>
          </p:cNvSpPr>
          <p:nvPr>
            <p:ph type="dt" sz="half" idx="10"/>
          </p:nvPr>
        </p:nvSpPr>
        <p:spPr/>
        <p:txBody>
          <a:bodyPr rtlCol="0"/>
          <a:lstStyle/>
          <a:p>
            <a:pPr rtl="0"/>
            <a:fld id="{D2740E90-1715-4B8A-A2F3-EBA6D2701B3C}" type="datetime1">
              <a:rPr lang="da-DK" noProof="1" smtClean="0"/>
              <a:t>29-08-2019</a:t>
            </a:fld>
            <a:endParaRPr lang="da-DK" noProof="1"/>
          </a:p>
        </p:txBody>
      </p:sp>
      <p:sp>
        <p:nvSpPr>
          <p:cNvPr id="5" name="Pladsholder til slidenummer 4"/>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r>
              <a:rPr lang="da-DK" noProof="0"/>
              <a:t>Tilføj en sidefod</a:t>
            </a:r>
          </a:p>
        </p:txBody>
      </p:sp>
      <p:sp>
        <p:nvSpPr>
          <p:cNvPr id="2" name="Pladsholder til dato 1"/>
          <p:cNvSpPr>
            <a:spLocks noGrp="1"/>
          </p:cNvSpPr>
          <p:nvPr>
            <p:ph type="dt" sz="half" idx="10"/>
          </p:nvPr>
        </p:nvSpPr>
        <p:spPr/>
        <p:txBody>
          <a:bodyPr rtlCol="0"/>
          <a:lstStyle/>
          <a:p>
            <a:pPr rtl="0"/>
            <a:fld id="{CF21A0D1-96F3-4F1F-AB90-60D89EABF614}" type="datetime1">
              <a:rPr lang="da-DK" noProof="0" smtClean="0"/>
              <a:t>29-08-2019</a:t>
            </a:fld>
            <a:endParaRPr lang="da-DK" noProof="0"/>
          </a:p>
        </p:txBody>
      </p:sp>
      <p:sp>
        <p:nvSpPr>
          <p:cNvPr id="4" name="Pladsholder til slidenummer 3"/>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1"/>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3300" b="0"/>
            </a:lvl1pPr>
          </a:lstStyle>
          <a:p>
            <a:pPr rtl="0"/>
            <a:r>
              <a:rPr lang="da-DK" noProof="1"/>
              <a:t>Klik for at redigere titeltypografier i master</a:t>
            </a:r>
          </a:p>
        </p:txBody>
      </p:sp>
      <p:sp>
        <p:nvSpPr>
          <p:cNvPr id="3" name="Pladsholder til indhold 2"/>
          <p:cNvSpPr>
            <a:spLocks noGrp="1"/>
          </p:cNvSpPr>
          <p:nvPr>
            <p:ph idx="1" hasCustomPrompt="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1"/>
              <a:t>Klik for at redigere i master</a:t>
            </a:r>
          </a:p>
        </p:txBody>
      </p:sp>
      <p:sp>
        <p:nvSpPr>
          <p:cNvPr id="6" name="Pladsholder til sidefod 5"/>
          <p:cNvSpPr>
            <a:spLocks noGrp="1"/>
          </p:cNvSpPr>
          <p:nvPr>
            <p:ph type="ftr" sz="quarter" idx="11"/>
          </p:nvPr>
        </p:nvSpPr>
        <p:spPr/>
        <p:txBody>
          <a:bodyPr rtlCol="0"/>
          <a:lstStyle/>
          <a:p>
            <a:pPr rtl="0"/>
            <a:r>
              <a:rPr lang="da-DK" noProof="1"/>
              <a:t>Tilføj en sidefod</a:t>
            </a:r>
          </a:p>
        </p:txBody>
      </p:sp>
      <p:sp>
        <p:nvSpPr>
          <p:cNvPr id="5" name="Pladsholder til dato 4"/>
          <p:cNvSpPr>
            <a:spLocks noGrp="1"/>
          </p:cNvSpPr>
          <p:nvPr>
            <p:ph type="dt" sz="half" idx="10"/>
          </p:nvPr>
        </p:nvSpPr>
        <p:spPr/>
        <p:txBody>
          <a:bodyPr rtlCol="0"/>
          <a:lstStyle/>
          <a:p>
            <a:pPr rtl="0"/>
            <a:fld id="{CC68BBD3-AD09-4FC8-9B3E-A1784F6C4BDC}" type="datetime1">
              <a:rPr lang="da-DK" noProof="1" smtClean="0"/>
              <a:t>29-08-2019</a:t>
            </a:fld>
            <a:endParaRPr lang="da-DK" noProof="1"/>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1"/>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3300" b="0"/>
            </a:lvl1pPr>
          </a:lstStyle>
          <a:p>
            <a:pPr rtl="0"/>
            <a:r>
              <a:rPr lang="da-DK" noProof="1"/>
              <a:t>Klik for at redigere titeltypografier i master</a:t>
            </a:r>
          </a:p>
        </p:txBody>
      </p:sp>
      <p:sp>
        <p:nvSpPr>
          <p:cNvPr id="3" name="Pladsholder til billede 2" descr="En tom pladsholder til at tilføje et billede. Klik på pladsholderen, og vælg det billede, du vil tilføje"/>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1"/>
              <a:t>Klik på ikonet for at tilføje et billede</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1"/>
              <a:t>Klik for at redigere i master</a:t>
            </a:r>
          </a:p>
        </p:txBody>
      </p:sp>
      <p:sp>
        <p:nvSpPr>
          <p:cNvPr id="6" name="Pladsholder til sidefod 5"/>
          <p:cNvSpPr>
            <a:spLocks noGrp="1"/>
          </p:cNvSpPr>
          <p:nvPr>
            <p:ph type="ftr" sz="quarter" idx="11"/>
          </p:nvPr>
        </p:nvSpPr>
        <p:spPr/>
        <p:txBody>
          <a:bodyPr rtlCol="0"/>
          <a:lstStyle/>
          <a:p>
            <a:pPr rtl="0"/>
            <a:r>
              <a:rPr lang="da-DK" noProof="1"/>
              <a:t>Tilføj en sidefod</a:t>
            </a:r>
          </a:p>
        </p:txBody>
      </p:sp>
      <p:sp>
        <p:nvSpPr>
          <p:cNvPr id="5" name="Pladsholder til dato 4"/>
          <p:cNvSpPr>
            <a:spLocks noGrp="1"/>
          </p:cNvSpPr>
          <p:nvPr>
            <p:ph type="dt" sz="half" idx="10"/>
          </p:nvPr>
        </p:nvSpPr>
        <p:spPr/>
        <p:txBody>
          <a:bodyPr rtlCol="0"/>
          <a:lstStyle/>
          <a:p>
            <a:pPr rtl="0"/>
            <a:fld id="{6CB98109-97EA-4B80-8E91-CF97F38BF0DD}" type="datetime1">
              <a:rPr lang="da-DK" noProof="1" smtClean="0"/>
              <a:t>29-08-2019</a:t>
            </a:fld>
            <a:endParaRPr lang="da-DK" noProof="1"/>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1" dirty="0" smtClean="0"/>
              <a:t>‹nr.›</a:t>
            </a:fld>
            <a:endParaRPr lang="da-DK" noProof="1"/>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a-DK" noProof="1"/>
              <a:t>Klik for at redigere titeltypografier i master</a:t>
            </a:r>
          </a:p>
        </p:txBody>
      </p:sp>
      <p:sp>
        <p:nvSpPr>
          <p:cNvPr id="3" name="Pladsholder til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a-DK" noProof="1"/>
              <a:t>Klik for at redigere i master</a:t>
            </a:r>
          </a:p>
          <a:p>
            <a:pPr lvl="1" rtl="0"/>
            <a:r>
              <a:rPr lang="da-DK" noProof="1"/>
              <a:t>Andet niveau</a:t>
            </a:r>
          </a:p>
          <a:p>
            <a:pPr lvl="2" rtl="0"/>
            <a:r>
              <a:rPr lang="da-DK" noProof="1"/>
              <a:t>Tredje niveau</a:t>
            </a:r>
          </a:p>
          <a:p>
            <a:pPr lvl="3" rtl="0"/>
            <a:r>
              <a:rPr lang="da-DK" noProof="1"/>
              <a:t>Fjerde niveau</a:t>
            </a:r>
          </a:p>
          <a:p>
            <a:pPr lvl="4" rtl="0"/>
            <a:r>
              <a:rPr lang="da-DK" noProof="1"/>
              <a:t>Femte niveau</a:t>
            </a:r>
          </a:p>
        </p:txBody>
      </p:sp>
      <p:sp>
        <p:nvSpPr>
          <p:cNvPr id="5" name="Pladsholder til sidefod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da-DK" noProof="1"/>
              <a:t>Tilføj en sidefod</a:t>
            </a:r>
          </a:p>
        </p:txBody>
      </p:sp>
      <p:sp>
        <p:nvSpPr>
          <p:cNvPr id="4" name="Pladsholder til dato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7E223362-80B7-49DA-B68C-48806A419AE1}" type="datetime1">
              <a:rPr lang="da-DK" noProof="1" smtClean="0"/>
              <a:t>29-08-2019</a:t>
            </a:fld>
            <a:endParaRPr lang="da-DK" noProof="1"/>
          </a:p>
        </p:txBody>
      </p:sp>
      <p:sp>
        <p:nvSpPr>
          <p:cNvPr id="6" name="Pladsholder til slide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da-DK" noProof="1" dirty="0" smtClean="0"/>
              <a:pPr rtl="0"/>
              <a:t>‹nr.›</a:t>
            </a:fld>
            <a:endParaRPr lang="da-DK" noProof="1"/>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r>
              <a:rPr lang="da-DK" dirty="0"/>
              <a:t>INSPIRATIONSOPLÆG OM NETVÆRK</a:t>
            </a:r>
          </a:p>
        </p:txBody>
      </p:sp>
      <p:sp>
        <p:nvSpPr>
          <p:cNvPr id="3" name="Undertitel 2"/>
          <p:cNvSpPr>
            <a:spLocks noGrp="1"/>
          </p:cNvSpPr>
          <p:nvPr>
            <p:ph type="subTitle" idx="1"/>
          </p:nvPr>
        </p:nvSpPr>
        <p:spPr/>
        <p:txBody>
          <a:bodyPr rtlCol="0"/>
          <a:lstStyle/>
          <a:p>
            <a:r>
              <a:rPr lang="da-DK" dirty="0"/>
              <a:t>Marck Thorning, FIQTIV</a:t>
            </a:r>
          </a:p>
          <a:p>
            <a:r>
              <a:rPr lang="da-DK" dirty="0"/>
              <a:t>August 2019</a:t>
            </a:r>
          </a:p>
        </p:txBody>
      </p:sp>
      <p:pic>
        <p:nvPicPr>
          <p:cNvPr id="1026" name="Picture 2" descr="Logo">
            <a:extLst>
              <a:ext uri="{FF2B5EF4-FFF2-40B4-BE49-F238E27FC236}">
                <a16:creationId xmlns:a16="http://schemas.microsoft.com/office/drawing/2014/main" id="{D8839B50-652B-4F53-BCEC-3481A86B2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012" y="1916832"/>
            <a:ext cx="47625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9753600" cy="706090"/>
          </a:xfrm>
        </p:spPr>
        <p:txBody>
          <a:bodyPr rtlCol="0"/>
          <a:lstStyle/>
          <a:p>
            <a:r>
              <a:rPr lang="da-DK" dirty="0"/>
              <a:t>INSPIRATIONSOPLÆG OM NETVÆRK</a:t>
            </a:r>
          </a:p>
        </p:txBody>
      </p:sp>
      <p:sp>
        <p:nvSpPr>
          <p:cNvPr id="3" name="Pladsholder til indhold 2"/>
          <p:cNvSpPr>
            <a:spLocks noGrp="1"/>
          </p:cNvSpPr>
          <p:nvPr>
            <p:ph idx="1"/>
          </p:nvPr>
        </p:nvSpPr>
        <p:spPr/>
        <p:txBody>
          <a:bodyPr rtlCol="0"/>
          <a:lstStyle/>
          <a:p>
            <a:pPr rtl="0"/>
            <a:r>
              <a:rPr lang="da-DK" dirty="0"/>
              <a:t>Hvem er med i dag – og hvad bidrager ”jeg” med?</a:t>
            </a:r>
          </a:p>
          <a:p>
            <a:pPr rtl="0"/>
            <a:r>
              <a:rPr lang="da-DK" dirty="0"/>
              <a:t>Hvad er netværk?</a:t>
            </a:r>
          </a:p>
          <a:p>
            <a:pPr rtl="0"/>
            <a:r>
              <a:rPr lang="da-DK" dirty="0"/>
              <a:t>Værdien af netværk</a:t>
            </a:r>
          </a:p>
          <a:p>
            <a:pPr rtl="0"/>
            <a:r>
              <a:rPr lang="da-DK" dirty="0"/>
              <a:t>Hvad gør du ved det?</a:t>
            </a:r>
          </a:p>
          <a:p>
            <a:pPr rtl="0"/>
            <a:r>
              <a:rPr lang="da-DK" dirty="0"/>
              <a:t>Opgave</a:t>
            </a:r>
          </a:p>
        </p:txBody>
      </p:sp>
      <p:pic>
        <p:nvPicPr>
          <p:cNvPr id="4" name="Picture 2" descr="Logo">
            <a:extLst>
              <a:ext uri="{FF2B5EF4-FFF2-40B4-BE49-F238E27FC236}">
                <a16:creationId xmlns:a16="http://schemas.microsoft.com/office/drawing/2014/main" id="{2ECAD939-6037-4B23-A30A-E34793753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
          </p:nvPr>
        </p:nvSpPr>
        <p:spPr>
          <a:xfrm>
            <a:off x="1217614" y="1440161"/>
            <a:ext cx="4709160" cy="838201"/>
          </a:xfrm>
        </p:spPr>
        <p:txBody>
          <a:bodyPr rtlCol="0"/>
          <a:lstStyle/>
          <a:p>
            <a:pPr rtl="0"/>
            <a:r>
              <a:rPr lang="da-DK" dirty="0"/>
              <a:t>Hvem er I og hvorfor er I her lige nu?</a:t>
            </a:r>
          </a:p>
        </p:txBody>
      </p:sp>
      <p:sp>
        <p:nvSpPr>
          <p:cNvPr id="7" name="Pladsholder til indhold 6"/>
          <p:cNvSpPr>
            <a:spLocks noGrp="1"/>
          </p:cNvSpPr>
          <p:nvPr>
            <p:ph sz="half" idx="2"/>
          </p:nvPr>
        </p:nvSpPr>
        <p:spPr>
          <a:xfrm>
            <a:off x="1217614" y="2016225"/>
            <a:ext cx="4709160" cy="3428999"/>
          </a:xfrm>
        </p:spPr>
        <p:txBody>
          <a:bodyPr rtlCol="0">
            <a:normAutofit/>
          </a:bodyPr>
          <a:lstStyle/>
          <a:p>
            <a:pPr rtl="0"/>
            <a:endParaRPr lang="da-DK" dirty="0"/>
          </a:p>
          <a:p>
            <a:pPr rtl="0"/>
            <a:r>
              <a:rPr lang="da-DK" dirty="0"/>
              <a:t>Hvem ved en hel del om at netværke?</a:t>
            </a:r>
          </a:p>
          <a:p>
            <a:pPr rtl="0"/>
            <a:r>
              <a:rPr lang="da-DK" dirty="0"/>
              <a:t>Hvem ved ikke så meget om at netværke?</a:t>
            </a:r>
          </a:p>
          <a:p>
            <a:pPr rtl="0"/>
            <a:r>
              <a:rPr lang="da-DK" dirty="0"/>
              <a:t>Hvem vil investere i at blive dygtigere til at netværke?</a:t>
            </a:r>
          </a:p>
          <a:p>
            <a:pPr rtl="0"/>
            <a:endParaRPr lang="da-DK" dirty="0"/>
          </a:p>
        </p:txBody>
      </p:sp>
      <p:sp>
        <p:nvSpPr>
          <p:cNvPr id="9" name="Pladsholder til tekst 8"/>
          <p:cNvSpPr>
            <a:spLocks noGrp="1"/>
          </p:cNvSpPr>
          <p:nvPr>
            <p:ph type="body" sz="quarter" idx="3"/>
          </p:nvPr>
        </p:nvSpPr>
        <p:spPr>
          <a:xfrm>
            <a:off x="6262054" y="1440161"/>
            <a:ext cx="4709160" cy="838201"/>
          </a:xfrm>
        </p:spPr>
        <p:txBody>
          <a:bodyPr rtlCol="0"/>
          <a:lstStyle/>
          <a:p>
            <a:pPr rtl="0"/>
            <a:r>
              <a:rPr lang="da-DK" dirty="0"/>
              <a:t>Hvad konkret vil du være bedre til?</a:t>
            </a:r>
          </a:p>
        </p:txBody>
      </p:sp>
      <p:sp>
        <p:nvSpPr>
          <p:cNvPr id="10" name="Pladsholder til indhold 9"/>
          <p:cNvSpPr>
            <a:spLocks noGrp="1"/>
          </p:cNvSpPr>
          <p:nvPr>
            <p:ph sz="quarter" idx="4"/>
          </p:nvPr>
        </p:nvSpPr>
        <p:spPr>
          <a:xfrm>
            <a:off x="6262054" y="2016225"/>
            <a:ext cx="4709160" cy="3428999"/>
          </a:xfrm>
        </p:spPr>
        <p:txBody>
          <a:bodyPr rtlCol="0">
            <a:normAutofit/>
          </a:bodyPr>
          <a:lstStyle/>
          <a:p>
            <a:pPr rtl="0"/>
            <a:endParaRPr lang="da-DK" dirty="0"/>
          </a:p>
          <a:p>
            <a:pPr rtl="0"/>
            <a:r>
              <a:rPr lang="da-DK" dirty="0"/>
              <a:t>Vi hører oftest: </a:t>
            </a:r>
          </a:p>
          <a:p>
            <a:pPr lvl="1"/>
            <a:r>
              <a:rPr lang="da-DK" dirty="0"/>
              <a:t>”</a:t>
            </a:r>
            <a:r>
              <a:rPr lang="da-DK" i="1" dirty="0"/>
              <a:t>Jeg er ikke så god til at netværke</a:t>
            </a:r>
            <a:r>
              <a:rPr lang="da-DK" dirty="0"/>
              <a:t>”</a:t>
            </a:r>
          </a:p>
          <a:p>
            <a:pPr lvl="1"/>
            <a:r>
              <a:rPr lang="da-DK" dirty="0"/>
              <a:t>”</a:t>
            </a:r>
            <a:r>
              <a:rPr lang="da-DK" i="1" dirty="0"/>
              <a:t>Det er svært at komme i gang</a:t>
            </a:r>
            <a:r>
              <a:rPr lang="da-DK" dirty="0"/>
              <a:t>”</a:t>
            </a:r>
          </a:p>
          <a:p>
            <a:pPr lvl="1"/>
            <a:r>
              <a:rPr lang="da-DK" dirty="0"/>
              <a:t>”</a:t>
            </a:r>
            <a:r>
              <a:rPr lang="da-DK" i="1" dirty="0"/>
              <a:t>hvad gør jeg hvis jeg ikke kender nogen</a:t>
            </a:r>
            <a:r>
              <a:rPr lang="da-DK" dirty="0"/>
              <a:t>”?</a:t>
            </a:r>
          </a:p>
          <a:p>
            <a:pPr lvl="1"/>
            <a:r>
              <a:rPr lang="da-DK" dirty="0"/>
              <a:t>”</a:t>
            </a:r>
            <a:r>
              <a:rPr lang="da-DK" i="1" dirty="0"/>
              <a:t>Hvad får jeg ud af at deltage i et arrangement</a:t>
            </a:r>
            <a:r>
              <a:rPr lang="da-DK" dirty="0"/>
              <a:t>”?</a:t>
            </a:r>
          </a:p>
          <a:p>
            <a:pPr lvl="1"/>
            <a:r>
              <a:rPr lang="da-DK" dirty="0"/>
              <a:t>”</a:t>
            </a:r>
            <a:r>
              <a:rPr lang="da-DK" i="1" dirty="0"/>
              <a:t>Hvordan kan jeg bevise at jeg har skabt værdi igennem et netværk</a:t>
            </a:r>
            <a:r>
              <a:rPr lang="da-DK" dirty="0"/>
              <a:t>”?</a:t>
            </a:r>
          </a:p>
        </p:txBody>
      </p:sp>
      <p:pic>
        <p:nvPicPr>
          <p:cNvPr id="8" name="Picture 2" descr="Logo">
            <a:extLst>
              <a:ext uri="{FF2B5EF4-FFF2-40B4-BE49-F238E27FC236}">
                <a16:creationId xmlns:a16="http://schemas.microsoft.com/office/drawing/2014/main" id="{1A5575E3-5AB7-4130-AE1F-307933EFF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0A14EA90-C348-4D19-BCA5-D30A01DE6389}"/>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Hvem er med i dag?</a:t>
            </a:r>
          </a:p>
        </p:txBody>
      </p:sp>
      <p:sp>
        <p:nvSpPr>
          <p:cNvPr id="16" name="Pladsholder til tekst 3">
            <a:extLst>
              <a:ext uri="{FF2B5EF4-FFF2-40B4-BE49-F238E27FC236}">
                <a16:creationId xmlns:a16="http://schemas.microsoft.com/office/drawing/2014/main" id="{27850035-EB71-43BB-9630-45B11E1DD6C8}"/>
              </a:ext>
            </a:extLst>
          </p:cNvPr>
          <p:cNvSpPr txBox="1">
            <a:spLocks/>
          </p:cNvSpPr>
          <p:nvPr/>
        </p:nvSpPr>
        <p:spPr>
          <a:xfrm>
            <a:off x="1217614" y="5589240"/>
            <a:ext cx="9753600" cy="83820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400" b="0" kern="1200" cap="all" baseline="0">
                <a:solidFill>
                  <a:schemeClr val="tx1">
                    <a:lumMod val="50000"/>
                  </a:schemeClr>
                </a:solidFill>
                <a:latin typeface="+mn-lt"/>
                <a:ea typeface="+mn-ea"/>
                <a:cs typeface="+mn-cs"/>
              </a:defRPr>
            </a:lvl1pPr>
            <a:lvl2pPr marL="457200" indent="0" algn="l" defTabSz="914400" rtl="0" eaLnBrk="1" latinLnBrk="0" hangingPunct="1">
              <a:lnSpc>
                <a:spcPct val="90000"/>
              </a:lnSpc>
              <a:spcBef>
                <a:spcPts val="600"/>
              </a:spcBef>
              <a:buClr>
                <a:schemeClr val="tx1"/>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600" b="1" kern="1200" baseline="0">
                <a:solidFill>
                  <a:schemeClr val="tx1"/>
                </a:solidFill>
                <a:latin typeface="+mn-lt"/>
                <a:ea typeface="+mn-ea"/>
                <a:cs typeface="+mn-cs"/>
              </a:defRPr>
            </a:lvl9pPr>
          </a:lstStyle>
          <a:p>
            <a:pPr algn="ctr"/>
            <a:r>
              <a:rPr lang="da-DK" sz="3200" dirty="0"/>
              <a:t>Hvad bidrager ”jeg” med?</a:t>
            </a:r>
          </a:p>
        </p:txBody>
      </p:sp>
      <p:pic>
        <p:nvPicPr>
          <p:cNvPr id="7170" name="Picture 2" descr="Image result for small world syndrome London">
            <a:extLst>
              <a:ext uri="{FF2B5EF4-FFF2-40B4-BE49-F238E27FC236}">
                <a16:creationId xmlns:a16="http://schemas.microsoft.com/office/drawing/2014/main" id="{9F991FB8-E382-4D39-8271-A515365D1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027" y="5777272"/>
            <a:ext cx="2244368" cy="95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sz="4000" dirty="0"/>
              <a:t>Hvad er netværk?</a:t>
            </a:r>
          </a:p>
        </p:txBody>
      </p:sp>
      <p:sp>
        <p:nvSpPr>
          <p:cNvPr id="6" name="Pladsholder til tekst 5"/>
          <p:cNvSpPr>
            <a:spLocks noGrp="1"/>
          </p:cNvSpPr>
          <p:nvPr>
            <p:ph type="body" sz="half" idx="2"/>
          </p:nvPr>
        </p:nvSpPr>
        <p:spPr/>
        <p:txBody>
          <a:bodyPr rtlCol="0">
            <a:normAutofit fontScale="62500" lnSpcReduction="20000"/>
          </a:bodyPr>
          <a:lstStyle/>
          <a:p>
            <a:r>
              <a:rPr lang="da-DK" dirty="0">
                <a:solidFill>
                  <a:srgbClr val="464646"/>
                </a:solidFill>
              </a:rPr>
              <a:t>Martin Luther King – 28. august 1963. </a:t>
            </a:r>
          </a:p>
          <a:p>
            <a:endParaRPr lang="da-DK" dirty="0">
              <a:solidFill>
                <a:srgbClr val="464646"/>
              </a:solidFill>
            </a:endParaRPr>
          </a:p>
          <a:p>
            <a:r>
              <a:rPr lang="da-DK" dirty="0">
                <a:solidFill>
                  <a:srgbClr val="464646"/>
                </a:solidFill>
              </a:rPr>
              <a:t>250.000 mennesker samlet fra hele USA ved Lincoln Memorial, i en tid hvor man ikke kunne oprette en FB gruppe, melde til på en hjemmeside, endsige ringe eller sende en SMS og invitere. </a:t>
            </a:r>
          </a:p>
          <a:p>
            <a:endParaRPr lang="da-DK" dirty="0">
              <a:solidFill>
                <a:srgbClr val="464646"/>
              </a:solidFill>
            </a:endParaRPr>
          </a:p>
          <a:p>
            <a:r>
              <a:rPr lang="da-DK" dirty="0">
                <a:solidFill>
                  <a:srgbClr val="464646"/>
                </a:solidFill>
              </a:rPr>
              <a:t>Det er indbegrebet af at kunne netværke. Vær inspirerende og hav et mål med det du foretager dig!</a:t>
            </a:r>
            <a:endParaRPr lang="da-DK" dirty="0"/>
          </a:p>
        </p:txBody>
      </p:sp>
      <p:pic>
        <p:nvPicPr>
          <p:cNvPr id="7" name="Picture 2" descr="Image result for mlk 28 august 1963">
            <a:extLst>
              <a:ext uri="{FF2B5EF4-FFF2-40B4-BE49-F238E27FC236}">
                <a16:creationId xmlns:a16="http://schemas.microsoft.com/office/drawing/2014/main" id="{91B20E80-BA1D-4905-B050-6B5E25E3FAA4}"/>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5741" r="15741"/>
          <a:stretch>
            <a:fillRect/>
          </a:stretch>
        </p:blipFill>
        <p:spPr bwMode="auto">
          <a:xfrm>
            <a:off x="5865813" y="685800"/>
            <a:ext cx="56388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nstagram">
            <a:extLst>
              <a:ext uri="{FF2B5EF4-FFF2-40B4-BE49-F238E27FC236}">
                <a16:creationId xmlns:a16="http://schemas.microsoft.com/office/drawing/2014/main" id="{27F5B9C8-05C5-43B5-8598-5D482237C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5813" y="685800"/>
            <a:ext cx="321633" cy="311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51CDF62-484D-43AC-B3F6-EC60496D5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
          </p:nvPr>
        </p:nvSpPr>
        <p:spPr>
          <a:xfrm>
            <a:off x="1217614" y="1461864"/>
            <a:ext cx="4709160" cy="838201"/>
          </a:xfrm>
          <a:ln>
            <a:solidFill>
              <a:schemeClr val="bg1">
                <a:lumMod val="65000"/>
              </a:schemeClr>
            </a:solidFill>
          </a:ln>
        </p:spPr>
        <p:txBody>
          <a:bodyPr rtlCol="0">
            <a:normAutofit/>
          </a:bodyPr>
          <a:lstStyle/>
          <a:p>
            <a:pPr rtl="0"/>
            <a:r>
              <a:rPr lang="da-DK" dirty="0"/>
              <a:t>De nære og knap så nære</a:t>
            </a:r>
          </a:p>
        </p:txBody>
      </p:sp>
      <p:sp>
        <p:nvSpPr>
          <p:cNvPr id="7" name="Pladsholder til indhold 6"/>
          <p:cNvSpPr>
            <a:spLocks noGrp="1"/>
          </p:cNvSpPr>
          <p:nvPr>
            <p:ph sz="half" idx="2"/>
          </p:nvPr>
        </p:nvSpPr>
        <p:spPr>
          <a:xfrm>
            <a:off x="1217614" y="2376265"/>
            <a:ext cx="4709160" cy="3428999"/>
          </a:xfrm>
          <a:ln>
            <a:solidFill>
              <a:schemeClr val="bg1">
                <a:lumMod val="65000"/>
              </a:schemeClr>
            </a:solidFill>
          </a:ln>
        </p:spPr>
        <p:txBody>
          <a:bodyPr rtlCol="0">
            <a:normAutofit/>
          </a:bodyPr>
          <a:lstStyle/>
          <a:p>
            <a:pPr rtl="0"/>
            <a:endParaRPr lang="da-DK" dirty="0"/>
          </a:p>
          <a:p>
            <a:pPr rtl="0"/>
            <a:r>
              <a:rPr lang="da-DK" dirty="0"/>
              <a:t>150 kender vi godt.</a:t>
            </a:r>
          </a:p>
          <a:p>
            <a:pPr lvl="1"/>
            <a:r>
              <a:rPr lang="da-DK" dirty="0"/>
              <a:t>Familie</a:t>
            </a:r>
          </a:p>
          <a:p>
            <a:pPr lvl="1"/>
            <a:r>
              <a:rPr lang="da-DK" dirty="0"/>
              <a:t>Venner </a:t>
            </a:r>
          </a:p>
          <a:p>
            <a:pPr lvl="1"/>
            <a:r>
              <a:rPr lang="da-DK" dirty="0"/>
              <a:t>Tætte kolleger</a:t>
            </a:r>
          </a:p>
          <a:p>
            <a:pPr rtl="0"/>
            <a:r>
              <a:rPr lang="da-DK" dirty="0"/>
              <a:t>Ca. 2000 mennesker kender vi perifært</a:t>
            </a:r>
          </a:p>
          <a:p>
            <a:pPr rtl="0"/>
            <a:r>
              <a:rPr lang="da-DK" dirty="0"/>
              <a:t>Der er 6 led mellem alle mennesker i Verden</a:t>
            </a:r>
          </a:p>
        </p:txBody>
      </p:sp>
      <p:sp>
        <p:nvSpPr>
          <p:cNvPr id="9" name="Pladsholder til tekst 8"/>
          <p:cNvSpPr>
            <a:spLocks noGrp="1"/>
          </p:cNvSpPr>
          <p:nvPr>
            <p:ph type="body" sz="quarter" idx="3"/>
          </p:nvPr>
        </p:nvSpPr>
        <p:spPr>
          <a:xfrm>
            <a:off x="6262054" y="1461864"/>
            <a:ext cx="4709160" cy="838201"/>
          </a:xfrm>
          <a:ln>
            <a:solidFill>
              <a:schemeClr val="bg1">
                <a:lumMod val="65000"/>
              </a:schemeClr>
            </a:solidFill>
          </a:ln>
        </p:spPr>
        <p:txBody>
          <a:bodyPr rtlCol="0">
            <a:normAutofit/>
          </a:bodyPr>
          <a:lstStyle/>
          <a:p>
            <a:pPr rtl="0"/>
            <a:r>
              <a:rPr lang="da-DK" dirty="0"/>
              <a:t>Formelle netværksgrupper</a:t>
            </a:r>
          </a:p>
        </p:txBody>
      </p:sp>
      <p:sp>
        <p:nvSpPr>
          <p:cNvPr id="10" name="Pladsholder til indhold 9"/>
          <p:cNvSpPr>
            <a:spLocks noGrp="1"/>
          </p:cNvSpPr>
          <p:nvPr>
            <p:ph sz="quarter" idx="4"/>
          </p:nvPr>
        </p:nvSpPr>
        <p:spPr>
          <a:xfrm>
            <a:off x="6262054" y="2376265"/>
            <a:ext cx="4709160" cy="3428999"/>
          </a:xfrm>
          <a:ln>
            <a:solidFill>
              <a:schemeClr val="bg1">
                <a:lumMod val="65000"/>
              </a:schemeClr>
            </a:solidFill>
          </a:ln>
        </p:spPr>
        <p:txBody>
          <a:bodyPr rtlCol="0">
            <a:normAutofit/>
          </a:bodyPr>
          <a:lstStyle/>
          <a:p>
            <a:pPr rtl="0"/>
            <a:endParaRPr lang="da-DK" dirty="0"/>
          </a:p>
          <a:p>
            <a:pPr rtl="0"/>
            <a:r>
              <a:rPr lang="da-DK" dirty="0"/>
              <a:t>Strategiske netværksgrupper</a:t>
            </a:r>
          </a:p>
          <a:p>
            <a:pPr lvl="1"/>
            <a:r>
              <a:rPr lang="da-DK" dirty="0"/>
              <a:t>ERFA grupper</a:t>
            </a:r>
          </a:p>
          <a:p>
            <a:pPr lvl="1"/>
            <a:r>
              <a:rPr lang="da-DK" dirty="0"/>
              <a:t>Frivillige foreninger</a:t>
            </a:r>
          </a:p>
          <a:p>
            <a:pPr lvl="1"/>
            <a:r>
              <a:rPr lang="da-DK" dirty="0"/>
              <a:t>Netværk via virksomheden</a:t>
            </a:r>
          </a:p>
        </p:txBody>
      </p:sp>
      <p:pic>
        <p:nvPicPr>
          <p:cNvPr id="8" name="Picture 2" descr="Logo">
            <a:extLst>
              <a:ext uri="{FF2B5EF4-FFF2-40B4-BE49-F238E27FC236}">
                <a16:creationId xmlns:a16="http://schemas.microsoft.com/office/drawing/2014/main" id="{F92C7EF8-5D28-42C7-AD68-A545E586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0D839424-F961-459B-BFA4-99D6474B78C4}"/>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Hvad er netværk?</a:t>
            </a:r>
          </a:p>
        </p:txBody>
      </p:sp>
    </p:spTree>
    <p:extLst>
      <p:ext uri="{BB962C8B-B14F-4D97-AF65-F5344CB8AC3E}">
        <p14:creationId xmlns:p14="http://schemas.microsoft.com/office/powerpoint/2010/main" val="3939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
          </p:nvPr>
        </p:nvSpPr>
        <p:spPr>
          <a:xfrm>
            <a:off x="1217614" y="1468759"/>
            <a:ext cx="4709160" cy="838201"/>
          </a:xfrm>
        </p:spPr>
        <p:txBody>
          <a:bodyPr rtlCol="0"/>
          <a:lstStyle/>
          <a:p>
            <a:pPr rtl="0"/>
            <a:r>
              <a:rPr lang="da-DK" dirty="0"/>
              <a:t>Hvad tilbyder du dit netværk?</a:t>
            </a:r>
          </a:p>
        </p:txBody>
      </p:sp>
      <p:sp>
        <p:nvSpPr>
          <p:cNvPr id="7" name="Pladsholder til indhold 6"/>
          <p:cNvSpPr>
            <a:spLocks noGrp="1"/>
          </p:cNvSpPr>
          <p:nvPr>
            <p:ph sz="half" idx="2"/>
          </p:nvPr>
        </p:nvSpPr>
        <p:spPr>
          <a:xfrm>
            <a:off x="1217614" y="2060848"/>
            <a:ext cx="4709160" cy="4320480"/>
          </a:xfrm>
        </p:spPr>
        <p:txBody>
          <a:bodyPr rtlCol="0">
            <a:normAutofit/>
          </a:bodyPr>
          <a:lstStyle/>
          <a:p>
            <a:pPr rtl="0"/>
            <a:endParaRPr lang="da-DK" dirty="0"/>
          </a:p>
          <a:p>
            <a:r>
              <a:rPr lang="da-DK" dirty="0"/>
              <a:t>Pay it forward (Adam Grant)</a:t>
            </a:r>
          </a:p>
          <a:p>
            <a:pPr rtl="0"/>
            <a:r>
              <a:rPr lang="da-DK" dirty="0"/>
              <a:t>Hvem kan jeg gøre en forskel for?</a:t>
            </a:r>
          </a:p>
          <a:p>
            <a:pPr lvl="1"/>
            <a:r>
              <a:rPr lang="da-DK" dirty="0"/>
              <a:t>Best </a:t>
            </a:r>
            <a:r>
              <a:rPr lang="da-DK" dirty="0" err="1"/>
              <a:t>practise</a:t>
            </a:r>
            <a:endParaRPr lang="da-DK" dirty="0"/>
          </a:p>
          <a:p>
            <a:pPr lvl="1"/>
            <a:r>
              <a:rPr lang="da-DK" dirty="0"/>
              <a:t>Best </a:t>
            </a:r>
            <a:r>
              <a:rPr lang="da-DK" dirty="0" err="1"/>
              <a:t>principle</a:t>
            </a:r>
            <a:endParaRPr lang="da-DK" dirty="0"/>
          </a:p>
          <a:p>
            <a:pPr lvl="1"/>
            <a:r>
              <a:rPr lang="da-DK" dirty="0"/>
              <a:t>Next </a:t>
            </a:r>
            <a:r>
              <a:rPr lang="da-DK" dirty="0" err="1"/>
              <a:t>principle</a:t>
            </a:r>
            <a:endParaRPr lang="da-DK" dirty="0"/>
          </a:p>
          <a:p>
            <a:pPr lvl="1"/>
            <a:endParaRPr lang="da-DK" dirty="0"/>
          </a:p>
          <a:p>
            <a:r>
              <a:rPr lang="da-DK" dirty="0"/>
              <a:t>5 minutters tjenester</a:t>
            </a:r>
          </a:p>
          <a:p>
            <a:pPr lvl="1"/>
            <a:r>
              <a:rPr lang="da-DK" dirty="0"/>
              <a:t>Værdier</a:t>
            </a:r>
          </a:p>
          <a:p>
            <a:pPr lvl="1"/>
            <a:r>
              <a:rPr lang="da-DK" dirty="0"/>
              <a:t>Intentioner</a:t>
            </a:r>
          </a:p>
        </p:txBody>
      </p:sp>
      <p:sp>
        <p:nvSpPr>
          <p:cNvPr id="9" name="Pladsholder til tekst 8"/>
          <p:cNvSpPr>
            <a:spLocks noGrp="1"/>
          </p:cNvSpPr>
          <p:nvPr>
            <p:ph type="body" sz="quarter" idx="3"/>
          </p:nvPr>
        </p:nvSpPr>
        <p:spPr>
          <a:xfrm>
            <a:off x="6262054" y="1468759"/>
            <a:ext cx="4709160" cy="838201"/>
          </a:xfrm>
        </p:spPr>
        <p:txBody>
          <a:bodyPr rtlCol="0"/>
          <a:lstStyle/>
          <a:p>
            <a:pPr rtl="0"/>
            <a:r>
              <a:rPr lang="da-DK" dirty="0"/>
              <a:t>Test dig selv</a:t>
            </a:r>
          </a:p>
        </p:txBody>
      </p:sp>
      <p:pic>
        <p:nvPicPr>
          <p:cNvPr id="12" name="Pladsholder til indhold 11">
            <a:extLst>
              <a:ext uri="{FF2B5EF4-FFF2-40B4-BE49-F238E27FC236}">
                <a16:creationId xmlns:a16="http://schemas.microsoft.com/office/drawing/2014/main" id="{F9ADF33A-A666-4F17-8AAE-BD85D787433C}"/>
              </a:ext>
            </a:extLst>
          </p:cNvPr>
          <p:cNvPicPr>
            <a:picLocks noGrp="1" noChangeAspect="1"/>
          </p:cNvPicPr>
          <p:nvPr>
            <p:ph sz="quarter" idx="4"/>
          </p:nvPr>
        </p:nvPicPr>
        <p:blipFill>
          <a:blip r:embed="rId3"/>
          <a:stretch>
            <a:fillRect/>
          </a:stretch>
        </p:blipFill>
        <p:spPr>
          <a:xfrm>
            <a:off x="6310436" y="2132856"/>
            <a:ext cx="4248472" cy="3371772"/>
          </a:xfrm>
          <a:prstGeom prst="rect">
            <a:avLst/>
          </a:prstGeom>
        </p:spPr>
      </p:pic>
      <p:pic>
        <p:nvPicPr>
          <p:cNvPr id="8" name="Picture 2" descr="Logo">
            <a:extLst>
              <a:ext uri="{FF2B5EF4-FFF2-40B4-BE49-F238E27FC236}">
                <a16:creationId xmlns:a16="http://schemas.microsoft.com/office/drawing/2014/main" id="{AF64DFC9-480A-4C5C-978F-DDD712B41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4D75E129-7E42-481A-A313-C6D3F9CA6DAA}"/>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Værdien af netværk</a:t>
            </a:r>
          </a:p>
        </p:txBody>
      </p:sp>
      <p:sp>
        <p:nvSpPr>
          <p:cNvPr id="10" name="Pladsholder til indhold 6">
            <a:extLst>
              <a:ext uri="{FF2B5EF4-FFF2-40B4-BE49-F238E27FC236}">
                <a16:creationId xmlns:a16="http://schemas.microsoft.com/office/drawing/2014/main" id="{C79DEC09-BCFD-4474-AC00-99839BCF816F}"/>
              </a:ext>
            </a:extLst>
          </p:cNvPr>
          <p:cNvSpPr txBox="1">
            <a:spLocks/>
          </p:cNvSpPr>
          <p:nvPr/>
        </p:nvSpPr>
        <p:spPr>
          <a:xfrm>
            <a:off x="6094412" y="2060848"/>
            <a:ext cx="4709160" cy="4320480"/>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4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4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4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4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400" kern="1200" baseline="0">
                <a:solidFill>
                  <a:schemeClr val="tx1"/>
                </a:solidFill>
                <a:latin typeface="+mn-lt"/>
                <a:ea typeface="+mn-ea"/>
                <a:cs typeface="+mn-cs"/>
              </a:defRPr>
            </a:lvl9pPr>
          </a:lstStyle>
          <a:p>
            <a:endParaRPr lang="da-DK" dirty="0"/>
          </a:p>
          <a:p>
            <a:pPr lvl="1"/>
            <a:endParaRPr lang="da-DK" dirty="0"/>
          </a:p>
          <a:p>
            <a:pPr lvl="1"/>
            <a:endParaRPr lang="da-DK" dirty="0"/>
          </a:p>
          <a:p>
            <a:pPr lvl="1"/>
            <a:endParaRPr lang="da-DK" dirty="0"/>
          </a:p>
          <a:p>
            <a:pPr lvl="1"/>
            <a:endParaRPr lang="da-DK" dirty="0"/>
          </a:p>
          <a:p>
            <a:pPr lvl="1"/>
            <a:endParaRPr lang="da-DK" dirty="0"/>
          </a:p>
          <a:p>
            <a:pPr lvl="1"/>
            <a:endParaRPr lang="da-DK" dirty="0"/>
          </a:p>
          <a:p>
            <a:pPr lvl="1"/>
            <a:endParaRPr lang="da-DK" dirty="0"/>
          </a:p>
          <a:p>
            <a:pPr lvl="1"/>
            <a:endParaRPr lang="da-DK" dirty="0"/>
          </a:p>
          <a:p>
            <a:pPr lvl="1"/>
            <a:endParaRPr lang="da-DK" dirty="0"/>
          </a:p>
          <a:p>
            <a:pPr lvl="1"/>
            <a:endParaRPr lang="da-DK" dirty="0"/>
          </a:p>
          <a:p>
            <a:endParaRPr lang="da-DK" dirty="0"/>
          </a:p>
          <a:p>
            <a:r>
              <a:rPr lang="da-DK" dirty="0"/>
              <a:t>Hvem har du gjort en forskel for senest? </a:t>
            </a:r>
          </a:p>
        </p:txBody>
      </p:sp>
    </p:spTree>
    <p:extLst>
      <p:ext uri="{BB962C8B-B14F-4D97-AF65-F5344CB8AC3E}">
        <p14:creationId xmlns:p14="http://schemas.microsoft.com/office/powerpoint/2010/main" val="60250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
          </p:nvPr>
        </p:nvSpPr>
        <p:spPr/>
        <p:txBody>
          <a:bodyPr rtlCol="0"/>
          <a:lstStyle/>
          <a:p>
            <a:pPr rtl="0"/>
            <a:r>
              <a:rPr lang="da-DK" dirty="0"/>
              <a:t>Netværk du er en del af</a:t>
            </a:r>
          </a:p>
        </p:txBody>
      </p:sp>
      <p:sp>
        <p:nvSpPr>
          <p:cNvPr id="7" name="Pladsholder til indhold 6"/>
          <p:cNvSpPr>
            <a:spLocks noGrp="1"/>
          </p:cNvSpPr>
          <p:nvPr>
            <p:ph sz="half" idx="2"/>
          </p:nvPr>
        </p:nvSpPr>
        <p:spPr>
          <a:xfrm>
            <a:off x="1217614" y="2420888"/>
            <a:ext cx="4709160" cy="4320480"/>
          </a:xfrm>
        </p:spPr>
        <p:txBody>
          <a:bodyPr rtlCol="0">
            <a:normAutofit/>
          </a:bodyPr>
          <a:lstStyle/>
          <a:p>
            <a:pPr rtl="0"/>
            <a:endParaRPr lang="da-DK" dirty="0"/>
          </a:p>
          <a:p>
            <a:r>
              <a:rPr lang="da-DK" dirty="0"/>
              <a:t>Erhvervskvinder ! Syd</a:t>
            </a:r>
          </a:p>
          <a:p>
            <a:r>
              <a:rPr lang="da-DK" dirty="0"/>
              <a:t>Rotary</a:t>
            </a:r>
          </a:p>
          <a:p>
            <a:r>
              <a:rPr lang="da-DK" dirty="0" err="1"/>
              <a:t>Zonta</a:t>
            </a:r>
            <a:endParaRPr lang="da-DK" dirty="0"/>
          </a:p>
          <a:p>
            <a:r>
              <a:rPr lang="da-DK" dirty="0"/>
              <a:t>Ladys </a:t>
            </a:r>
            <a:r>
              <a:rPr lang="da-DK" dirty="0" err="1"/>
              <a:t>Circle</a:t>
            </a:r>
            <a:endParaRPr lang="da-DK" dirty="0"/>
          </a:p>
          <a:p>
            <a:r>
              <a:rPr lang="da-DK" dirty="0"/>
              <a:t>JCI</a:t>
            </a:r>
          </a:p>
          <a:p>
            <a:r>
              <a:rPr lang="da-DK" dirty="0"/>
              <a:t>Andet?</a:t>
            </a:r>
          </a:p>
        </p:txBody>
      </p:sp>
      <p:sp>
        <p:nvSpPr>
          <p:cNvPr id="9" name="Pladsholder til tekst 8"/>
          <p:cNvSpPr>
            <a:spLocks noGrp="1"/>
          </p:cNvSpPr>
          <p:nvPr>
            <p:ph type="body" sz="quarter" idx="3"/>
          </p:nvPr>
        </p:nvSpPr>
        <p:spPr/>
        <p:txBody>
          <a:bodyPr rtlCol="0"/>
          <a:lstStyle/>
          <a:p>
            <a:pPr rtl="0"/>
            <a:r>
              <a:rPr lang="da-DK" dirty="0"/>
              <a:t>Sociale medier</a:t>
            </a:r>
          </a:p>
        </p:txBody>
      </p:sp>
      <p:sp>
        <p:nvSpPr>
          <p:cNvPr id="10" name="Pladsholder til indhold 9"/>
          <p:cNvSpPr>
            <a:spLocks noGrp="1"/>
          </p:cNvSpPr>
          <p:nvPr>
            <p:ph sz="quarter" idx="4"/>
          </p:nvPr>
        </p:nvSpPr>
        <p:spPr>
          <a:xfrm>
            <a:off x="6262054" y="2420888"/>
            <a:ext cx="4709160" cy="4320480"/>
          </a:xfrm>
        </p:spPr>
        <p:txBody>
          <a:bodyPr rtlCol="0">
            <a:normAutofit/>
          </a:bodyPr>
          <a:lstStyle/>
          <a:p>
            <a:pPr rtl="0"/>
            <a:endParaRPr lang="da-DK" dirty="0"/>
          </a:p>
          <a:p>
            <a:pPr rtl="0"/>
            <a:r>
              <a:rPr lang="da-DK" dirty="0"/>
              <a:t>Ikke alle er lige relevante men…</a:t>
            </a:r>
          </a:p>
          <a:p>
            <a:pPr lvl="1"/>
            <a:r>
              <a:rPr lang="da-DK" dirty="0"/>
              <a:t>LinkedIn</a:t>
            </a:r>
          </a:p>
          <a:p>
            <a:pPr lvl="2"/>
            <a:r>
              <a:rPr lang="da-DK" dirty="0"/>
              <a:t>Grupper</a:t>
            </a:r>
          </a:p>
          <a:p>
            <a:pPr lvl="2"/>
            <a:r>
              <a:rPr lang="da-DK" dirty="0"/>
              <a:t>Virksomheder</a:t>
            </a:r>
          </a:p>
          <a:p>
            <a:pPr lvl="1"/>
            <a:r>
              <a:rPr lang="da-DK" dirty="0"/>
              <a:t>Facebook</a:t>
            </a:r>
          </a:p>
          <a:p>
            <a:pPr lvl="2"/>
            <a:r>
              <a:rPr lang="da-DK" dirty="0"/>
              <a:t>Grupper – åbne og lukkede</a:t>
            </a:r>
          </a:p>
          <a:p>
            <a:pPr lvl="1"/>
            <a:r>
              <a:rPr lang="da-DK" dirty="0"/>
              <a:t>Twitter</a:t>
            </a:r>
          </a:p>
          <a:p>
            <a:pPr lvl="1"/>
            <a:r>
              <a:rPr lang="da-DK" dirty="0"/>
              <a:t>Instagram</a:t>
            </a:r>
          </a:p>
          <a:p>
            <a:pPr lvl="1"/>
            <a:r>
              <a:rPr lang="da-DK" dirty="0"/>
              <a:t>Snapchat</a:t>
            </a:r>
          </a:p>
          <a:p>
            <a:pPr lvl="1"/>
            <a:r>
              <a:rPr lang="da-DK" dirty="0" err="1"/>
              <a:t>Youtube</a:t>
            </a:r>
            <a:endParaRPr lang="da-DK" dirty="0"/>
          </a:p>
          <a:p>
            <a:pPr lvl="1"/>
            <a:r>
              <a:rPr lang="da-DK" dirty="0"/>
              <a:t>Crowdfunding</a:t>
            </a:r>
          </a:p>
          <a:p>
            <a:pPr lvl="1"/>
            <a:endParaRPr lang="da-DK" dirty="0"/>
          </a:p>
        </p:txBody>
      </p:sp>
      <p:pic>
        <p:nvPicPr>
          <p:cNvPr id="8" name="Picture 2" descr="Logo">
            <a:extLst>
              <a:ext uri="{FF2B5EF4-FFF2-40B4-BE49-F238E27FC236}">
                <a16:creationId xmlns:a16="http://schemas.microsoft.com/office/drawing/2014/main" id="{AF64DFC9-480A-4C5C-978F-DDD712B41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BB395953-6D30-4AEB-B2AB-2866483ED5FF}"/>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Værdien af netværk</a:t>
            </a:r>
          </a:p>
        </p:txBody>
      </p:sp>
    </p:spTree>
    <p:extLst>
      <p:ext uri="{BB962C8B-B14F-4D97-AF65-F5344CB8AC3E}">
        <p14:creationId xmlns:p14="http://schemas.microsoft.com/office/powerpoint/2010/main" val="304337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9" end="9"/>
                                            </p:txEl>
                                          </p:spTgt>
                                        </p:tgtEl>
                                        <p:attrNameLst>
                                          <p:attrName>style.visibility</p:attrName>
                                        </p:attrNameLst>
                                      </p:cBhvr>
                                      <p:to>
                                        <p:strVal val="visible"/>
                                      </p:to>
                                    </p:set>
                                    <p:animEffect transition="in" filter="fade">
                                      <p:cBhvr>
                                        <p:cTn id="34" dur="500"/>
                                        <p:tgtEl>
                                          <p:spTgt spid="10">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Effect transition="in" filter="fade">
                                      <p:cBhvr>
                                        <p:cTn id="37" dur="500"/>
                                        <p:tgtEl>
                                          <p:spTgt spid="10">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11" end="11"/>
                                            </p:txEl>
                                          </p:spTgt>
                                        </p:tgtEl>
                                        <p:attrNameLst>
                                          <p:attrName>style.visibility</p:attrName>
                                        </p:attrNameLst>
                                      </p:cBhvr>
                                      <p:to>
                                        <p:strVal val="visible"/>
                                      </p:to>
                                    </p:set>
                                    <p:animEffect transition="in" filter="fade">
                                      <p:cBhvr>
                                        <p:cTn id="40"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
          </p:nvPr>
        </p:nvSpPr>
        <p:spPr>
          <a:xfrm>
            <a:off x="1217614" y="1196752"/>
            <a:ext cx="4709160" cy="838201"/>
          </a:xfrm>
        </p:spPr>
        <p:txBody>
          <a:bodyPr rtlCol="0"/>
          <a:lstStyle/>
          <a:p>
            <a:pPr rtl="0"/>
            <a:r>
              <a:rPr lang="da-DK" dirty="0"/>
              <a:t>Erhvervskvinder ! Syd</a:t>
            </a:r>
          </a:p>
        </p:txBody>
      </p:sp>
      <p:sp>
        <p:nvSpPr>
          <p:cNvPr id="7" name="Pladsholder til indhold 6"/>
          <p:cNvSpPr>
            <a:spLocks noGrp="1"/>
          </p:cNvSpPr>
          <p:nvPr>
            <p:ph sz="half" idx="2"/>
          </p:nvPr>
        </p:nvSpPr>
        <p:spPr>
          <a:xfrm>
            <a:off x="1217614" y="1988840"/>
            <a:ext cx="4709160" cy="4690969"/>
          </a:xfrm>
        </p:spPr>
        <p:txBody>
          <a:bodyPr rtlCol="0">
            <a:normAutofit fontScale="92500" lnSpcReduction="20000"/>
          </a:bodyPr>
          <a:lstStyle/>
          <a:p>
            <a:pPr rtl="0"/>
            <a:endParaRPr lang="da-DK" dirty="0"/>
          </a:p>
          <a:p>
            <a:pPr rtl="0"/>
            <a:r>
              <a:rPr lang="da-DK" dirty="0"/>
              <a:t>Hvem vil du gerne netværke med i dag?</a:t>
            </a:r>
          </a:p>
          <a:p>
            <a:pPr marL="45720" indent="0" rtl="0">
              <a:buNone/>
            </a:pPr>
            <a:r>
              <a:rPr lang="da-DK" dirty="0"/>
              <a:t/>
            </a:r>
            <a:br>
              <a:rPr lang="da-DK" dirty="0"/>
            </a:br>
            <a:endParaRPr lang="da-DK" dirty="0"/>
          </a:p>
          <a:p>
            <a:pPr rtl="0"/>
            <a:r>
              <a:rPr lang="da-DK" dirty="0"/>
              <a:t>Hvilke spørgsmål kan du stille?</a:t>
            </a:r>
          </a:p>
          <a:p>
            <a:pPr rtl="0"/>
            <a:endParaRPr lang="da-DK" dirty="0"/>
          </a:p>
          <a:p>
            <a:pPr rtl="0"/>
            <a:endParaRPr lang="da-DK" dirty="0"/>
          </a:p>
          <a:p>
            <a:pPr rtl="0"/>
            <a:endParaRPr lang="da-DK" dirty="0" smtClean="0"/>
          </a:p>
          <a:p>
            <a:r>
              <a:rPr lang="da-DK" dirty="0"/>
              <a:t>Hvordan vil du gerne huskes efter dagens møde?</a:t>
            </a:r>
          </a:p>
          <a:p>
            <a:pPr marL="45720" indent="0" rtl="0">
              <a:buNone/>
            </a:pPr>
            <a:r>
              <a:rPr lang="da-DK" dirty="0" smtClean="0">
                <a:solidFill>
                  <a:schemeClr val="bg2">
                    <a:lumMod val="20000"/>
                    <a:lumOff val="80000"/>
                  </a:schemeClr>
                </a:solidFill>
              </a:rPr>
              <a:t>.</a:t>
            </a:r>
            <a:endParaRPr lang="da-DK" dirty="0">
              <a:solidFill>
                <a:schemeClr val="bg2">
                  <a:lumMod val="20000"/>
                  <a:lumOff val="80000"/>
                </a:schemeClr>
              </a:solidFill>
            </a:endParaRPr>
          </a:p>
        </p:txBody>
      </p:sp>
      <p:sp>
        <p:nvSpPr>
          <p:cNvPr id="9" name="Pladsholder til tekst 8"/>
          <p:cNvSpPr>
            <a:spLocks noGrp="1"/>
          </p:cNvSpPr>
          <p:nvPr>
            <p:ph type="body" sz="quarter" idx="3"/>
          </p:nvPr>
        </p:nvSpPr>
        <p:spPr>
          <a:xfrm>
            <a:off x="6262054" y="1196752"/>
            <a:ext cx="4709160" cy="838201"/>
          </a:xfrm>
        </p:spPr>
        <p:txBody>
          <a:bodyPr rtlCol="0"/>
          <a:lstStyle/>
          <a:p>
            <a:pPr rtl="0"/>
            <a:r>
              <a:rPr lang="da-DK" dirty="0"/>
              <a:t>sådan</a:t>
            </a:r>
          </a:p>
        </p:txBody>
      </p:sp>
      <p:sp>
        <p:nvSpPr>
          <p:cNvPr id="10" name="Pladsholder til indhold 9"/>
          <p:cNvSpPr>
            <a:spLocks noGrp="1"/>
          </p:cNvSpPr>
          <p:nvPr>
            <p:ph sz="quarter" idx="4"/>
          </p:nvPr>
        </p:nvSpPr>
        <p:spPr>
          <a:xfrm>
            <a:off x="6262054" y="1999289"/>
            <a:ext cx="4709160" cy="4680520"/>
          </a:xfrm>
        </p:spPr>
        <p:txBody>
          <a:bodyPr rtlCol="0">
            <a:normAutofit fontScale="85000" lnSpcReduction="20000"/>
          </a:bodyPr>
          <a:lstStyle/>
          <a:p>
            <a:pPr rtl="0"/>
            <a:endParaRPr lang="da-DK" dirty="0"/>
          </a:p>
          <a:p>
            <a:pPr rtl="0"/>
            <a:r>
              <a:rPr lang="da-DK" b="1" dirty="0"/>
              <a:t>Hvem kender du ikke </a:t>
            </a:r>
            <a:r>
              <a:rPr lang="da-DK" b="1" dirty="0" smtClean="0"/>
              <a:t>så godt endnu</a:t>
            </a:r>
            <a:r>
              <a:rPr lang="da-DK" b="1" dirty="0"/>
              <a:t>, men du </a:t>
            </a:r>
            <a:r>
              <a:rPr lang="da-DK" b="1" dirty="0" smtClean="0"/>
              <a:t>tror </a:t>
            </a:r>
            <a:r>
              <a:rPr lang="da-DK" b="1" dirty="0"/>
              <a:t>at vedkommende kan få positiv indflydelse på dig? </a:t>
            </a:r>
            <a:br>
              <a:rPr lang="da-DK" b="1" dirty="0"/>
            </a:br>
            <a:r>
              <a:rPr lang="da-DK" b="1" dirty="0"/>
              <a:t/>
            </a:r>
            <a:br>
              <a:rPr lang="da-DK" b="1" dirty="0"/>
            </a:br>
            <a:endParaRPr lang="da-DK" b="1" dirty="0"/>
          </a:p>
          <a:p>
            <a:pPr rtl="0"/>
            <a:r>
              <a:rPr lang="da-DK" b="1" dirty="0"/>
              <a:t>Stil åbne og nysgerrige spørgsmål:</a:t>
            </a:r>
          </a:p>
          <a:p>
            <a:pPr lvl="1"/>
            <a:r>
              <a:rPr lang="da-DK" b="1" dirty="0"/>
              <a:t>”</a:t>
            </a:r>
            <a:r>
              <a:rPr lang="da-DK" b="1" dirty="0" err="1"/>
              <a:t>Hv</a:t>
            </a:r>
            <a:r>
              <a:rPr lang="da-DK" b="1" dirty="0"/>
              <a:t>” spørgsmål</a:t>
            </a:r>
          </a:p>
          <a:p>
            <a:pPr lvl="1"/>
            <a:r>
              <a:rPr lang="da-DK" b="1" dirty="0"/>
              <a:t>Hvad fik dig til at være med i Erhvervskvinder ! Syd?</a:t>
            </a:r>
          </a:p>
          <a:p>
            <a:pPr lvl="1"/>
            <a:r>
              <a:rPr lang="da-DK" b="1" dirty="0"/>
              <a:t>Hvad har du taget med fra dagens møde?</a:t>
            </a:r>
          </a:p>
          <a:p>
            <a:pPr lvl="1"/>
            <a:r>
              <a:rPr lang="da-DK" b="1" dirty="0"/>
              <a:t>Hvad ser du som jeres største formål?</a:t>
            </a:r>
          </a:p>
          <a:p>
            <a:pPr marL="45720" indent="0" rtl="0">
              <a:buNone/>
            </a:pPr>
            <a:endParaRPr lang="da-DK" dirty="0"/>
          </a:p>
          <a:p>
            <a:pPr rtl="0"/>
            <a:r>
              <a:rPr lang="da-DK" b="1" dirty="0"/>
              <a:t>God stil </a:t>
            </a:r>
            <a:r>
              <a:rPr lang="da-DK" b="1" dirty="0">
                <a:sym typeface="Wingdings" panose="05000000000000000000" pitchFamily="2" charset="2"/>
              </a:rPr>
              <a:t></a:t>
            </a:r>
            <a:endParaRPr lang="da-DK" b="1" dirty="0"/>
          </a:p>
          <a:p>
            <a:pPr lvl="1"/>
            <a:r>
              <a:rPr lang="da-DK" b="1" dirty="0"/>
              <a:t>Invitere andre med ind i samtalerne</a:t>
            </a:r>
          </a:p>
          <a:p>
            <a:pPr lvl="1"/>
            <a:r>
              <a:rPr lang="da-DK" b="1" dirty="0"/>
              <a:t>Giv noget af dig selv</a:t>
            </a:r>
          </a:p>
          <a:p>
            <a:pPr lvl="1"/>
            <a:r>
              <a:rPr lang="da-DK" b="1" dirty="0"/>
              <a:t>Få øjenkontakt og smil</a:t>
            </a:r>
          </a:p>
          <a:p>
            <a:pPr lvl="1"/>
            <a:endParaRPr lang="da-DK" dirty="0"/>
          </a:p>
        </p:txBody>
      </p:sp>
      <p:pic>
        <p:nvPicPr>
          <p:cNvPr id="8" name="Picture 2" descr="Logo">
            <a:extLst>
              <a:ext uri="{FF2B5EF4-FFF2-40B4-BE49-F238E27FC236}">
                <a16:creationId xmlns:a16="http://schemas.microsoft.com/office/drawing/2014/main" id="{1105CC4E-DD5A-4614-A4DB-AB3B56B03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63F61A4C-EA7C-4900-87EB-3CD137151A12}"/>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Hvad gør du ved det?</a:t>
            </a:r>
          </a:p>
        </p:txBody>
      </p:sp>
    </p:spTree>
    <p:extLst>
      <p:ext uri="{BB962C8B-B14F-4D97-AF65-F5344CB8AC3E}">
        <p14:creationId xmlns:p14="http://schemas.microsoft.com/office/powerpoint/2010/main" val="33278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a:extLst>
              <a:ext uri="{FF2B5EF4-FFF2-40B4-BE49-F238E27FC236}">
                <a16:creationId xmlns:a16="http://schemas.microsoft.com/office/drawing/2014/main" id="{837A5ACC-59E6-4C97-A809-0EA23B577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84" y="43029"/>
            <a:ext cx="2103120" cy="22293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4A762E12-693A-47EB-90D4-16D292AD0328}"/>
              </a:ext>
            </a:extLst>
          </p:cNvPr>
          <p:cNvSpPr txBox="1">
            <a:spLocks/>
          </p:cNvSpPr>
          <p:nvPr/>
        </p:nvSpPr>
        <p:spPr>
          <a:xfrm>
            <a:off x="1217614" y="274638"/>
            <a:ext cx="9753600" cy="7060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da-DK" dirty="0"/>
              <a:t>Opgave</a:t>
            </a:r>
          </a:p>
        </p:txBody>
      </p:sp>
      <p:sp>
        <p:nvSpPr>
          <p:cNvPr id="7" name="Pladsholder til tekst 3">
            <a:extLst>
              <a:ext uri="{FF2B5EF4-FFF2-40B4-BE49-F238E27FC236}">
                <a16:creationId xmlns:a16="http://schemas.microsoft.com/office/drawing/2014/main" id="{94D9CCE8-DE84-417C-9AA6-D9289B2E7D4B}"/>
              </a:ext>
            </a:extLst>
          </p:cNvPr>
          <p:cNvSpPr>
            <a:spLocks noGrp="1"/>
          </p:cNvSpPr>
          <p:nvPr>
            <p:ph type="body" idx="1"/>
          </p:nvPr>
        </p:nvSpPr>
        <p:spPr>
          <a:xfrm>
            <a:off x="1217614" y="1196752"/>
            <a:ext cx="4709160" cy="838201"/>
          </a:xfrm>
        </p:spPr>
        <p:txBody>
          <a:bodyPr rtlCol="0"/>
          <a:lstStyle/>
          <a:p>
            <a:pPr rtl="0"/>
            <a:r>
              <a:rPr lang="da-DK" dirty="0"/>
              <a:t>Hvem er vi? </a:t>
            </a:r>
          </a:p>
        </p:txBody>
      </p:sp>
      <p:sp>
        <p:nvSpPr>
          <p:cNvPr id="8" name="Pladsholder til indhold 6">
            <a:extLst>
              <a:ext uri="{FF2B5EF4-FFF2-40B4-BE49-F238E27FC236}">
                <a16:creationId xmlns:a16="http://schemas.microsoft.com/office/drawing/2014/main" id="{36E40C14-43D6-4D50-8FB0-85D5AC1F7934}"/>
              </a:ext>
            </a:extLst>
          </p:cNvPr>
          <p:cNvSpPr>
            <a:spLocks noGrp="1"/>
          </p:cNvSpPr>
          <p:nvPr>
            <p:ph sz="half" idx="2"/>
          </p:nvPr>
        </p:nvSpPr>
        <p:spPr>
          <a:xfrm>
            <a:off x="1217614" y="1988840"/>
            <a:ext cx="4709160" cy="4690969"/>
          </a:xfrm>
        </p:spPr>
        <p:txBody>
          <a:bodyPr rtlCol="0">
            <a:normAutofit/>
          </a:bodyPr>
          <a:lstStyle/>
          <a:p>
            <a:pPr rtl="0"/>
            <a:endParaRPr lang="da-DK" dirty="0"/>
          </a:p>
          <a:p>
            <a:pPr rtl="0"/>
            <a:r>
              <a:rPr lang="da-DK" dirty="0"/>
              <a:t>Hvilke værdier er vigtige for </a:t>
            </a:r>
            <a:r>
              <a:rPr lang="da-DK" dirty="0" smtClean="0"/>
              <a:t>mig?</a:t>
            </a:r>
          </a:p>
          <a:p>
            <a:pPr marL="45720" indent="0" rtl="0">
              <a:buNone/>
            </a:pPr>
            <a:r>
              <a:rPr lang="da-DK" dirty="0"/>
              <a:t/>
            </a:r>
            <a:br>
              <a:rPr lang="da-DK" dirty="0"/>
            </a:br>
            <a:endParaRPr lang="da-DK" dirty="0"/>
          </a:p>
          <a:p>
            <a:pPr rtl="0"/>
            <a:r>
              <a:rPr lang="da-DK" dirty="0" smtClean="0"/>
              <a:t>Hvilke værdier kunne være vigtige for os i Erhvervskvinder ! Syd?</a:t>
            </a:r>
          </a:p>
          <a:p>
            <a:pPr rtl="0"/>
            <a:endParaRPr lang="da-DK" dirty="0"/>
          </a:p>
          <a:p>
            <a:pPr rtl="0"/>
            <a:r>
              <a:rPr lang="da-DK" dirty="0" smtClean="0"/>
              <a:t>Hvordan </a:t>
            </a:r>
            <a:r>
              <a:rPr lang="da-DK" dirty="0"/>
              <a:t>vil du gerne huskes efter dagens møde?</a:t>
            </a:r>
          </a:p>
        </p:txBody>
      </p:sp>
    </p:spTree>
    <p:extLst>
      <p:ext uri="{BB962C8B-B14F-4D97-AF65-F5344CB8AC3E}">
        <p14:creationId xmlns:p14="http://schemas.microsoft.com/office/powerpoint/2010/main" val="8606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t kontinentale Europ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137_TF02804877" id="{8D4B2488-D286-4B28-8C1E-EAD216CBF434}" vid="{09705229-27C4-4C13-9B80-5C70CC9E6F17}"/>
    </a:ext>
  </a:extLst>
</a:theme>
</file>

<file path=ppt/theme/theme2.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Verdenskortserien, præsentation med det europæiske kontinent (widescreen)</Template>
  <TotalTime>455</TotalTime>
  <Words>598</Words>
  <Application>Microsoft Office PowerPoint</Application>
  <PresentationFormat>Brugerdefineret</PresentationFormat>
  <Paragraphs>146</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Century Gothic</vt:lpstr>
      <vt:lpstr>Wingdings</vt:lpstr>
      <vt:lpstr>Det kontinentale Europa 16x9</vt:lpstr>
      <vt:lpstr>INSPIRATIONSOPLÆG OM NETVÆRK</vt:lpstr>
      <vt:lpstr>INSPIRATIONSOPLÆG OM NETVÆRK</vt:lpstr>
      <vt:lpstr>PowerPoint-præsentation</vt:lpstr>
      <vt:lpstr>Hvad er netværk?</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 dit netværk og skab vækst i din virksomhed</dc:title>
  <dc:creator>Marck Thorning</dc:creator>
  <cp:lastModifiedBy>Marck Thorning</cp:lastModifiedBy>
  <cp:revision>24</cp:revision>
  <dcterms:created xsi:type="dcterms:W3CDTF">2019-03-17T22:16:09Z</dcterms:created>
  <dcterms:modified xsi:type="dcterms:W3CDTF">2019-08-29T12:50:16Z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